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1"/>
  </p:notesMasterIdLst>
  <p:handoutMasterIdLst>
    <p:handoutMasterId r:id="rId32"/>
  </p:handoutMasterIdLst>
  <p:sldIdLst>
    <p:sldId id="256" r:id="rId3"/>
    <p:sldId id="11088368" r:id="rId4"/>
    <p:sldId id="260" r:id="rId5"/>
    <p:sldId id="11088380" r:id="rId6"/>
    <p:sldId id="11088381" r:id="rId7"/>
    <p:sldId id="11088384" r:id="rId8"/>
    <p:sldId id="11088337" r:id="rId9"/>
    <p:sldId id="11088383" r:id="rId10"/>
    <p:sldId id="11088382" r:id="rId11"/>
    <p:sldId id="11088379" r:id="rId12"/>
    <p:sldId id="11088378" r:id="rId13"/>
    <p:sldId id="11088354" r:id="rId14"/>
    <p:sldId id="11088374" r:id="rId15"/>
    <p:sldId id="11088366" r:id="rId16"/>
    <p:sldId id="11088377" r:id="rId17"/>
    <p:sldId id="11088375" r:id="rId18"/>
    <p:sldId id="11088376" r:id="rId19"/>
    <p:sldId id="11088361" r:id="rId20"/>
    <p:sldId id="11088363" r:id="rId21"/>
    <p:sldId id="11088356" r:id="rId22"/>
    <p:sldId id="11088357" r:id="rId23"/>
    <p:sldId id="11088342" r:id="rId24"/>
    <p:sldId id="11088371" r:id="rId25"/>
    <p:sldId id="11088314" r:id="rId26"/>
    <p:sldId id="11088385" r:id="rId27"/>
    <p:sldId id="11088386" r:id="rId28"/>
    <p:sldId id="11088347" r:id="rId29"/>
    <p:sldId id="11088353"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6B6"/>
    <a:srgbClr val="4D8689"/>
    <a:srgbClr val="E19520"/>
    <a:srgbClr val="FBFBFB"/>
    <a:srgbClr val="C4A159"/>
    <a:srgbClr val="9B7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82" d="100"/>
          <a:sy n="82" d="100"/>
        </p:scale>
        <p:origin x="5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ontserrat" panose="00000500000000000000" charset="0"/>
              <a:ea typeface="Montserrat" panose="00000500000000000000" charset="0"/>
              <a:cs typeface="Montserrat" panose="00000500000000000000"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Montserrat" panose="00000500000000000000" charset="0"/>
              </a:rPr>
              <a:t>2023/2/19</a:t>
            </a:fld>
            <a:endParaRPr lang="zh-CN" altLang="en-US">
              <a:cs typeface="Montserrat" panose="00000500000000000000"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ontserrat" panose="00000500000000000000" charset="0"/>
              <a:ea typeface="Montserrat" panose="00000500000000000000" charset="0"/>
              <a:cs typeface="Montserrat" panose="00000500000000000000"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Montserrat" panose="00000500000000000000" charset="0"/>
              </a:rPr>
              <a:t>‹N°›</a:t>
            </a:fld>
            <a:endParaRPr lang="zh-CN" altLang="en-US">
              <a:cs typeface="Montserrat" panose="0000050000000000000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panose="00000500000000000000" charset="0"/>
                <a:ea typeface="Montserrat" panose="00000500000000000000" charset="0"/>
                <a:cs typeface="Montserrat" panose="000005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panose="00000500000000000000" charset="0"/>
                <a:ea typeface="Montserrat" panose="00000500000000000000" charset="0"/>
                <a:cs typeface="Montserrat" panose="00000500000000000000" charset="0"/>
              </a:defRPr>
            </a:lvl1pPr>
          </a:lstStyle>
          <a:p>
            <a:fld id="{2D92508A-B75B-418D-9F64-3E5B6F927B6A}" type="datetimeFigureOut">
              <a:rPr lang="zh-CN" altLang="en-US" smtClean="0"/>
              <a:t>2023/2/19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charset="0"/>
                <a:ea typeface="Montserrat" panose="00000500000000000000" charset="0"/>
                <a:cs typeface="Montserrat"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charset="0"/>
                <a:ea typeface="Montserrat" panose="00000500000000000000" charset="0"/>
                <a:cs typeface="Montserrat" panose="00000500000000000000" charset="0"/>
              </a:defRPr>
            </a:lvl1pPr>
          </a:lstStyle>
          <a:p>
            <a:fld id="{7E77D089-AC8F-4832-A3C3-D9AF30F404B8}" type="slidenum">
              <a:rPr lang="zh-CN" altLang="en-US" smtClean="0"/>
              <a:t>‹N°›</a:t>
            </a:fld>
            <a:endParaRPr lang="zh-CN" altLang="en-US"/>
          </a:p>
        </p:txBody>
      </p:sp>
    </p:spTree>
    <p:extLst>
      <p:ext uri="{BB962C8B-B14F-4D97-AF65-F5344CB8AC3E}">
        <p14:creationId xmlns:p14="http://schemas.microsoft.com/office/powerpoint/2010/main" val="1070457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ontserrat" panose="00000500000000000000" charset="0"/>
        <a:ea typeface="Montserrat" panose="00000500000000000000" charset="0"/>
        <a:cs typeface="Montserrat" panose="00000500000000000000" charset="0"/>
      </a:defRPr>
    </a:lvl1pPr>
    <a:lvl2pPr marL="457200" algn="l" defTabSz="914400" rtl="0" eaLnBrk="1" latinLnBrk="0" hangingPunct="1">
      <a:defRPr sz="1200" kern="1200">
        <a:solidFill>
          <a:schemeClr val="tx1"/>
        </a:solidFill>
        <a:latin typeface="Montserrat" panose="00000500000000000000" charset="0"/>
        <a:ea typeface="Montserrat" panose="00000500000000000000" charset="0"/>
        <a:cs typeface="Montserrat" panose="00000500000000000000" charset="0"/>
      </a:defRPr>
    </a:lvl2pPr>
    <a:lvl3pPr marL="914400" algn="l" defTabSz="914400" rtl="0" eaLnBrk="1" latinLnBrk="0" hangingPunct="1">
      <a:defRPr sz="1200" kern="1200">
        <a:solidFill>
          <a:schemeClr val="tx1"/>
        </a:solidFill>
        <a:latin typeface="Montserrat" panose="00000500000000000000" charset="0"/>
        <a:ea typeface="Montserrat" panose="00000500000000000000" charset="0"/>
        <a:cs typeface="Montserrat" panose="00000500000000000000" charset="0"/>
      </a:defRPr>
    </a:lvl3pPr>
    <a:lvl4pPr marL="1371600" algn="l" defTabSz="914400" rtl="0" eaLnBrk="1" latinLnBrk="0" hangingPunct="1">
      <a:defRPr sz="1200" kern="1200">
        <a:solidFill>
          <a:schemeClr val="tx1"/>
        </a:solidFill>
        <a:latin typeface="Montserrat" panose="00000500000000000000" charset="0"/>
        <a:ea typeface="Montserrat" panose="00000500000000000000" charset="0"/>
        <a:cs typeface="Montserrat" panose="00000500000000000000" charset="0"/>
      </a:defRPr>
    </a:lvl4pPr>
    <a:lvl5pPr marL="1828800" algn="l" defTabSz="914400" rtl="0" eaLnBrk="1" latinLnBrk="0" hangingPunct="1">
      <a:defRPr sz="1200" kern="1200">
        <a:solidFill>
          <a:schemeClr val="tx1"/>
        </a:solidFill>
        <a:latin typeface="Montserrat" panose="00000500000000000000" charset="0"/>
        <a:ea typeface="Montserrat" panose="00000500000000000000" charset="0"/>
        <a:cs typeface="Montserrat"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a:t>
            </a:fld>
            <a:endParaRPr lang="zh-CN" altLang="en-US"/>
          </a:p>
        </p:txBody>
      </p:sp>
    </p:spTree>
    <p:extLst>
      <p:ext uri="{BB962C8B-B14F-4D97-AF65-F5344CB8AC3E}">
        <p14:creationId xmlns:p14="http://schemas.microsoft.com/office/powerpoint/2010/main" val="3458540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10</a:t>
            </a:fld>
            <a:endParaRPr lang="zh-CN" altLang="en-US"/>
          </a:p>
        </p:txBody>
      </p:sp>
    </p:spTree>
    <p:extLst>
      <p:ext uri="{BB962C8B-B14F-4D97-AF65-F5344CB8AC3E}">
        <p14:creationId xmlns:p14="http://schemas.microsoft.com/office/powerpoint/2010/main" val="34557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11</a:t>
            </a:fld>
            <a:endParaRPr lang="zh-CN" altLang="en-US"/>
          </a:p>
        </p:txBody>
      </p:sp>
    </p:spTree>
    <p:extLst>
      <p:ext uri="{BB962C8B-B14F-4D97-AF65-F5344CB8AC3E}">
        <p14:creationId xmlns:p14="http://schemas.microsoft.com/office/powerpoint/2010/main" val="316011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12</a:t>
            </a:fld>
            <a:endParaRPr lang="zh-CN" altLang="en-US"/>
          </a:p>
        </p:txBody>
      </p:sp>
    </p:spTree>
    <p:extLst>
      <p:ext uri="{BB962C8B-B14F-4D97-AF65-F5344CB8AC3E}">
        <p14:creationId xmlns:p14="http://schemas.microsoft.com/office/powerpoint/2010/main" val="241364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13</a:t>
            </a:fld>
            <a:endParaRPr lang="zh-CN" altLang="en-US"/>
          </a:p>
        </p:txBody>
      </p:sp>
    </p:spTree>
    <p:extLst>
      <p:ext uri="{BB962C8B-B14F-4D97-AF65-F5344CB8AC3E}">
        <p14:creationId xmlns:p14="http://schemas.microsoft.com/office/powerpoint/2010/main" val="206042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14</a:t>
            </a:fld>
            <a:endParaRPr lang="zh-CN" altLang="en-US"/>
          </a:p>
        </p:txBody>
      </p:sp>
    </p:spTree>
    <p:extLst>
      <p:ext uri="{BB962C8B-B14F-4D97-AF65-F5344CB8AC3E}">
        <p14:creationId xmlns:p14="http://schemas.microsoft.com/office/powerpoint/2010/main" val="3292080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15</a:t>
            </a:fld>
            <a:endParaRPr lang="zh-CN" altLang="en-US"/>
          </a:p>
        </p:txBody>
      </p:sp>
    </p:spTree>
    <p:extLst>
      <p:ext uri="{BB962C8B-B14F-4D97-AF65-F5344CB8AC3E}">
        <p14:creationId xmlns:p14="http://schemas.microsoft.com/office/powerpoint/2010/main" val="2281146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16</a:t>
            </a:fld>
            <a:endParaRPr lang="zh-CN" altLang="en-US"/>
          </a:p>
        </p:txBody>
      </p:sp>
    </p:spTree>
    <p:extLst>
      <p:ext uri="{BB962C8B-B14F-4D97-AF65-F5344CB8AC3E}">
        <p14:creationId xmlns:p14="http://schemas.microsoft.com/office/powerpoint/2010/main" val="1290943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17</a:t>
            </a:fld>
            <a:endParaRPr lang="zh-CN" altLang="en-US"/>
          </a:p>
        </p:txBody>
      </p:sp>
    </p:spTree>
    <p:extLst>
      <p:ext uri="{BB962C8B-B14F-4D97-AF65-F5344CB8AC3E}">
        <p14:creationId xmlns:p14="http://schemas.microsoft.com/office/powerpoint/2010/main" val="1424583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18</a:t>
            </a:fld>
            <a:endParaRPr lang="zh-CN" altLang="en-US"/>
          </a:p>
        </p:txBody>
      </p:sp>
    </p:spTree>
    <p:extLst>
      <p:ext uri="{BB962C8B-B14F-4D97-AF65-F5344CB8AC3E}">
        <p14:creationId xmlns:p14="http://schemas.microsoft.com/office/powerpoint/2010/main" val="3947523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19</a:t>
            </a:fld>
            <a:endParaRPr lang="zh-CN" altLang="en-US"/>
          </a:p>
        </p:txBody>
      </p:sp>
    </p:spTree>
    <p:extLst>
      <p:ext uri="{BB962C8B-B14F-4D97-AF65-F5344CB8AC3E}">
        <p14:creationId xmlns:p14="http://schemas.microsoft.com/office/powerpoint/2010/main" val="2358716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20</a:t>
            </a:fld>
            <a:endParaRPr lang="zh-CN" altLang="en-US"/>
          </a:p>
        </p:txBody>
      </p:sp>
    </p:spTree>
    <p:extLst>
      <p:ext uri="{BB962C8B-B14F-4D97-AF65-F5344CB8AC3E}">
        <p14:creationId xmlns:p14="http://schemas.microsoft.com/office/powerpoint/2010/main" val="55494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21</a:t>
            </a:fld>
            <a:endParaRPr lang="zh-CN" altLang="en-US"/>
          </a:p>
        </p:txBody>
      </p:sp>
    </p:spTree>
    <p:extLst>
      <p:ext uri="{BB962C8B-B14F-4D97-AF65-F5344CB8AC3E}">
        <p14:creationId xmlns:p14="http://schemas.microsoft.com/office/powerpoint/2010/main" val="2854532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22</a:t>
            </a:fld>
            <a:endParaRPr lang="zh-CN" altLang="en-US"/>
          </a:p>
        </p:txBody>
      </p:sp>
    </p:spTree>
    <p:extLst>
      <p:ext uri="{BB962C8B-B14F-4D97-AF65-F5344CB8AC3E}">
        <p14:creationId xmlns:p14="http://schemas.microsoft.com/office/powerpoint/2010/main" val="1881126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77D089-AC8F-4832-A3C3-D9AF30F404B8}" type="slidenum">
              <a:rPr lang="zh-CN" altLang="en-US" smtClean="0"/>
              <a:t>23</a:t>
            </a:fld>
            <a:endParaRPr lang="zh-CN" altLang="en-US"/>
          </a:p>
        </p:txBody>
      </p:sp>
    </p:spTree>
    <p:extLst>
      <p:ext uri="{BB962C8B-B14F-4D97-AF65-F5344CB8AC3E}">
        <p14:creationId xmlns:p14="http://schemas.microsoft.com/office/powerpoint/2010/main" val="337167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24</a:t>
            </a:fld>
            <a:endParaRPr lang="zh-CN" altLang="en-US"/>
          </a:p>
        </p:txBody>
      </p:sp>
    </p:spTree>
    <p:extLst>
      <p:ext uri="{BB962C8B-B14F-4D97-AF65-F5344CB8AC3E}">
        <p14:creationId xmlns:p14="http://schemas.microsoft.com/office/powerpoint/2010/main" val="273798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25</a:t>
            </a:fld>
            <a:endParaRPr lang="zh-CN" altLang="en-US"/>
          </a:p>
        </p:txBody>
      </p:sp>
    </p:spTree>
    <p:extLst>
      <p:ext uri="{BB962C8B-B14F-4D97-AF65-F5344CB8AC3E}">
        <p14:creationId xmlns:p14="http://schemas.microsoft.com/office/powerpoint/2010/main" val="1166048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26</a:t>
            </a:fld>
            <a:endParaRPr lang="zh-CN" altLang="en-US"/>
          </a:p>
        </p:txBody>
      </p:sp>
    </p:spTree>
    <p:extLst>
      <p:ext uri="{BB962C8B-B14F-4D97-AF65-F5344CB8AC3E}">
        <p14:creationId xmlns:p14="http://schemas.microsoft.com/office/powerpoint/2010/main" val="3299075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27</a:t>
            </a:fld>
            <a:endParaRPr lang="zh-CN" altLang="en-US"/>
          </a:p>
        </p:txBody>
      </p:sp>
    </p:spTree>
    <p:extLst>
      <p:ext uri="{BB962C8B-B14F-4D97-AF65-F5344CB8AC3E}">
        <p14:creationId xmlns:p14="http://schemas.microsoft.com/office/powerpoint/2010/main" val="3521537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28</a:t>
            </a:fld>
            <a:endParaRPr lang="zh-CN" altLang="en-US"/>
          </a:p>
        </p:txBody>
      </p:sp>
    </p:spTree>
    <p:extLst>
      <p:ext uri="{BB962C8B-B14F-4D97-AF65-F5344CB8AC3E}">
        <p14:creationId xmlns:p14="http://schemas.microsoft.com/office/powerpoint/2010/main" val="323891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a:t>
            </a:fld>
            <a:endParaRPr lang="zh-CN" altLang="en-US"/>
          </a:p>
        </p:txBody>
      </p:sp>
    </p:spTree>
    <p:extLst>
      <p:ext uri="{BB962C8B-B14F-4D97-AF65-F5344CB8AC3E}">
        <p14:creationId xmlns:p14="http://schemas.microsoft.com/office/powerpoint/2010/main" val="374075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4</a:t>
            </a:fld>
            <a:endParaRPr lang="zh-CN" altLang="en-US"/>
          </a:p>
        </p:txBody>
      </p:sp>
    </p:spTree>
    <p:extLst>
      <p:ext uri="{BB962C8B-B14F-4D97-AF65-F5344CB8AC3E}">
        <p14:creationId xmlns:p14="http://schemas.microsoft.com/office/powerpoint/2010/main" val="4231459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5</a:t>
            </a:fld>
            <a:endParaRPr lang="zh-CN" altLang="en-US"/>
          </a:p>
        </p:txBody>
      </p:sp>
    </p:spTree>
    <p:extLst>
      <p:ext uri="{BB962C8B-B14F-4D97-AF65-F5344CB8AC3E}">
        <p14:creationId xmlns:p14="http://schemas.microsoft.com/office/powerpoint/2010/main" val="243329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6</a:t>
            </a:fld>
            <a:endParaRPr lang="zh-CN" altLang="en-US"/>
          </a:p>
        </p:txBody>
      </p:sp>
    </p:spTree>
    <p:extLst>
      <p:ext uri="{BB962C8B-B14F-4D97-AF65-F5344CB8AC3E}">
        <p14:creationId xmlns:p14="http://schemas.microsoft.com/office/powerpoint/2010/main" val="5110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7</a:t>
            </a:fld>
            <a:endParaRPr lang="zh-CN" altLang="en-US"/>
          </a:p>
        </p:txBody>
      </p:sp>
    </p:spTree>
    <p:extLst>
      <p:ext uri="{BB962C8B-B14F-4D97-AF65-F5344CB8AC3E}">
        <p14:creationId xmlns:p14="http://schemas.microsoft.com/office/powerpoint/2010/main" val="209217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8</a:t>
            </a:fld>
            <a:endParaRPr lang="zh-CN" altLang="en-US"/>
          </a:p>
        </p:txBody>
      </p:sp>
    </p:spTree>
    <p:extLst>
      <p:ext uri="{BB962C8B-B14F-4D97-AF65-F5344CB8AC3E}">
        <p14:creationId xmlns:p14="http://schemas.microsoft.com/office/powerpoint/2010/main" val="345196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9</a:t>
            </a:fld>
            <a:endParaRPr lang="zh-CN" altLang="en-US"/>
          </a:p>
        </p:txBody>
      </p:sp>
    </p:spTree>
    <p:extLst>
      <p:ext uri="{BB962C8B-B14F-4D97-AF65-F5344CB8AC3E}">
        <p14:creationId xmlns:p14="http://schemas.microsoft.com/office/powerpoint/2010/main" val="3828073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2023/2/19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‹N°›</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fld id="{F370F071-055F-47C1-A42F-B01CE3C79981}" type="slidenum">
              <a:rPr lang="zh-CN" altLang="en-US" smtClean="0"/>
              <a:t>‹N°›</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ontserrat" panose="00000500000000000000" charset="0"/>
          <a:ea typeface="Montserrat" panose="00000500000000000000" charset="0"/>
          <a:cs typeface="Montserrat" panose="000005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charset="0"/>
          <a:ea typeface="Montserrat" panose="00000500000000000000" charset="0"/>
          <a:cs typeface="Montserrat" panose="000005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charset="0"/>
          <a:ea typeface="Montserrat" panose="00000500000000000000" charset="0"/>
          <a:cs typeface="Montserrat" panose="000005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charset="0"/>
          <a:ea typeface="Montserrat" panose="00000500000000000000" charset="0"/>
          <a:cs typeface="Montserrat" panose="000005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charset="0"/>
          <a:ea typeface="Montserrat" panose="00000500000000000000" charset="0"/>
          <a:cs typeface="Montserrat" panose="000005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charset="0"/>
          <a:ea typeface="Montserrat" panose="00000500000000000000" charset="0"/>
          <a:cs typeface="Montserrat" panose="000005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fld id="{8C7EDD04-3380-456C-A4C5-9C1D0E1592E4}" type="datetimeFigureOut">
              <a:rPr lang="zh-CN" altLang="en-US" smtClean="0"/>
              <a:t>2023/2/19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charset="0"/>
                <a:ea typeface="Montserrat" panose="00000500000000000000" charset="0"/>
                <a:cs typeface="Montserrat" panose="00000500000000000000" charset="0"/>
              </a:defRPr>
            </a:lvl1pPr>
          </a:lstStyle>
          <a:p>
            <a:fld id="{F370F071-055F-47C1-A42F-B01CE3C79981}" type="slidenum">
              <a:rPr lang="zh-CN" altLang="en-US" smtClean="0"/>
              <a:t>‹N°›</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ontserrat" panose="00000500000000000000" charset="0"/>
          <a:ea typeface="Montserrat" panose="00000500000000000000" charset="0"/>
          <a:cs typeface="Montserrat" panose="000005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0000500000000000000" charset="0"/>
          <a:ea typeface="Montserrat" panose="00000500000000000000" charset="0"/>
          <a:cs typeface="Montserrat" panose="000005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0000500000000000000" charset="0"/>
          <a:ea typeface="Montserrat" panose="00000500000000000000" charset="0"/>
          <a:cs typeface="Montserrat" panose="000005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0000500000000000000" charset="0"/>
          <a:ea typeface="Montserrat" panose="00000500000000000000" charset="0"/>
          <a:cs typeface="Montserrat" panose="000005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charset="0"/>
          <a:ea typeface="Montserrat" panose="00000500000000000000" charset="0"/>
          <a:cs typeface="Montserrat" panose="000005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charset="0"/>
          <a:ea typeface="Montserrat" panose="00000500000000000000" charset="0"/>
          <a:cs typeface="Montserrat" panose="000005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3.png"/><Relationship Id="rId15" Type="http://schemas.openxmlformats.org/officeDocument/2006/relationships/image" Target="../media/image28.gif"/><Relationship Id="rId10" Type="http://schemas.openxmlformats.org/officeDocument/2006/relationships/image" Target="../media/image23.jpeg"/><Relationship Id="rId4" Type="http://schemas.openxmlformats.org/officeDocument/2006/relationships/image" Target="../media/image11.jpeg"/><Relationship Id="rId9" Type="http://schemas.openxmlformats.org/officeDocument/2006/relationships/image" Target="../media/image22.png"/><Relationship Id="rId14" Type="http://schemas.openxmlformats.org/officeDocument/2006/relationships/image" Target="../media/image27.jpe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jpeg"/><Relationship Id="rId5" Type="http://schemas.openxmlformats.org/officeDocument/2006/relationships/image" Target="../media/image1.jpeg"/><Relationship Id="rId10" Type="http://schemas.openxmlformats.org/officeDocument/2006/relationships/image" Target="../media/image29.jpeg"/><Relationship Id="rId4" Type="http://schemas.openxmlformats.org/officeDocument/2006/relationships/notesSlide" Target="../notesSlides/notesSlide24.xml"/><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 Id="rId9" Type="http://schemas.openxmlformats.org/officeDocument/2006/relationships/image" Target="../media/image31.jpeg"/></Relationships>
</file>

<file path=ppt/slides/_rels/slide2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 Id="rId9"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0664" y="-1"/>
            <a:ext cx="7247624" cy="604139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9390" y="1222309"/>
            <a:ext cx="6327226" cy="5360147"/>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5146615" y="2333116"/>
            <a:ext cx="20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847143" y="2793790"/>
            <a:ext cx="4755594" cy="1754326"/>
          </a:xfrm>
          <a:prstGeom prst="rect">
            <a:avLst/>
          </a:prstGeom>
          <a:noFill/>
        </p:spPr>
        <p:txBody>
          <a:bodyPr wrap="square" rtlCol="0">
            <a:spAutoFit/>
          </a:bodyPr>
          <a:lstStyle/>
          <a:p>
            <a:pPr algn="ctr"/>
            <a:r>
              <a:rPr lang="en-US" altLang="zh-CN" sz="3600" b="1" dirty="0">
                <a:solidFill>
                  <a:schemeClr val="bg1"/>
                </a:solidFill>
                <a:effectLst>
                  <a:outerShdw blurRad="38100" dist="38100" dir="2700000" algn="tl">
                    <a:srgbClr val="000000">
                      <a:alpha val="43137"/>
                    </a:srgbClr>
                  </a:outerShdw>
                </a:effectLst>
                <a:latin typeface="+mn-ea"/>
                <a:cs typeface="Montserrat" panose="00000500000000000000" charset="0"/>
              </a:rPr>
              <a:t>Optimisation d’énergie d’une batterie</a:t>
            </a:r>
          </a:p>
        </p:txBody>
      </p:sp>
      <p:sp>
        <p:nvSpPr>
          <p:cNvPr id="26" name="文本框 25"/>
          <p:cNvSpPr txBox="1"/>
          <p:nvPr/>
        </p:nvSpPr>
        <p:spPr>
          <a:xfrm>
            <a:off x="4503420" y="1514398"/>
            <a:ext cx="3185160" cy="706755"/>
          </a:xfrm>
          <a:prstGeom prst="rect">
            <a:avLst/>
          </a:prstGeom>
          <a:noFill/>
        </p:spPr>
        <p:txBody>
          <a:bodyPr wrap="square" rtlCol="0">
            <a:spAutoFit/>
          </a:bodyPr>
          <a:lstStyle/>
          <a:p>
            <a:pPr algn="ctr"/>
            <a:r>
              <a:rPr lang="en-US" altLang="zh-CN" sz="4000" dirty="0">
                <a:solidFill>
                  <a:schemeClr val="bg1"/>
                </a:solidFill>
                <a:effectLst>
                  <a:outerShdw blurRad="38100" dist="38100" dir="2700000" algn="tl">
                    <a:srgbClr val="000000">
                      <a:alpha val="43137"/>
                    </a:srgbClr>
                  </a:outerShdw>
                </a:effectLst>
                <a:latin typeface="Montserrat" panose="00000500000000000000" charset="0"/>
                <a:cs typeface="Montserrat" panose="00000500000000000000" charset="0"/>
              </a:rPr>
              <a:t>2023</a:t>
            </a:r>
            <a:endParaRPr lang="zh-CN" altLang="en-US" sz="4000" dirty="0">
              <a:solidFill>
                <a:schemeClr val="bg1"/>
              </a:solidFill>
              <a:effectLst>
                <a:outerShdw blurRad="38100" dist="38100" dir="2700000" algn="tl">
                  <a:srgbClr val="000000">
                    <a:alpha val="43137"/>
                  </a:srgbClr>
                </a:outerShdw>
              </a:effectLst>
              <a:latin typeface="Montserrat" panose="00000500000000000000" charset="0"/>
              <a:cs typeface="Montserrat" panose="00000500000000000000" charset="0"/>
            </a:endParaRPr>
          </a:p>
        </p:txBody>
      </p:sp>
      <p:pic>
        <p:nvPicPr>
          <p:cNvPr id="29" name="Bandari-Crystal Ball 水晶球">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779236"/>
            <a:ext cx="609601" cy="609600"/>
          </a:xfrm>
          <a:prstGeom prst="rect">
            <a:avLst/>
          </a:prstGeom>
        </p:spPr>
      </p:pic>
      <p:sp>
        <p:nvSpPr>
          <p:cNvPr id="15" name="Sous-titre 2">
            <a:extLst>
              <a:ext uri="{FF2B5EF4-FFF2-40B4-BE49-F238E27FC236}">
                <a16:creationId xmlns:a16="http://schemas.microsoft.com/office/drawing/2014/main" id="{B0431A22-B7C8-4B1D-83AC-FDDA69BB1123}"/>
              </a:ext>
            </a:extLst>
          </p:cNvPr>
          <p:cNvSpPr txBox="1">
            <a:spLocks/>
          </p:cNvSpPr>
          <p:nvPr/>
        </p:nvSpPr>
        <p:spPr>
          <a:xfrm>
            <a:off x="304800" y="5369295"/>
            <a:ext cx="2450705" cy="13871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i="1" u="sng" dirty="0"/>
              <a:t>Présentée par </a:t>
            </a:r>
            <a:r>
              <a:rPr lang="fr-FR" sz="1600" b="1" i="1" dirty="0"/>
              <a:t>:</a:t>
            </a:r>
          </a:p>
          <a:p>
            <a:pPr marL="0" indent="0">
              <a:buNone/>
            </a:pPr>
            <a:r>
              <a:rPr lang="fr-FR" sz="1600" dirty="0">
                <a:latin typeface="Times New Roman" panose="02020603050405020304" pitchFamily="18" charset="0"/>
                <a:cs typeface="Times New Roman" panose="02020603050405020304" pitchFamily="18" charset="0"/>
              </a:rPr>
              <a:t>AGHZER Housna</a:t>
            </a:r>
          </a:p>
          <a:p>
            <a:pPr marL="0" indent="0">
              <a:buNone/>
            </a:pPr>
            <a:r>
              <a:rPr lang="fr-FR" sz="1600" dirty="0">
                <a:latin typeface="Times New Roman" panose="02020603050405020304" pitchFamily="18" charset="0"/>
                <a:cs typeface="Times New Roman" panose="02020603050405020304" pitchFamily="18" charset="0"/>
              </a:rPr>
              <a:t>EL ALLAOUY Hayat</a:t>
            </a:r>
          </a:p>
          <a:p>
            <a:pPr marL="0" indent="0">
              <a:buNone/>
            </a:pPr>
            <a:endParaRPr lang="fr-FR" sz="1600" b="1" dirty="0">
              <a:latin typeface="Times New Roman" panose="02020603050405020304" pitchFamily="18" charset="0"/>
              <a:cs typeface="Times New Roman" panose="02020603050405020304" pitchFamily="18" charset="0"/>
            </a:endParaRPr>
          </a:p>
        </p:txBody>
      </p:sp>
      <p:sp>
        <p:nvSpPr>
          <p:cNvPr id="17" name="Sous-titre 2">
            <a:extLst>
              <a:ext uri="{FF2B5EF4-FFF2-40B4-BE49-F238E27FC236}">
                <a16:creationId xmlns:a16="http://schemas.microsoft.com/office/drawing/2014/main" id="{510C2628-9F2D-4DBB-A87B-1C71EDD210A4}"/>
              </a:ext>
            </a:extLst>
          </p:cNvPr>
          <p:cNvSpPr txBox="1">
            <a:spLocks/>
          </p:cNvSpPr>
          <p:nvPr/>
        </p:nvSpPr>
        <p:spPr>
          <a:xfrm>
            <a:off x="9570876" y="5384800"/>
            <a:ext cx="2525486" cy="1219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i="1" u="sng" dirty="0">
                <a:cs typeface="Times New Roman" panose="02020603050405020304" pitchFamily="18" charset="0"/>
              </a:rPr>
              <a:t>Encadrée par </a:t>
            </a:r>
            <a:r>
              <a:rPr lang="fr-FR" sz="1600" b="1" i="1" dirty="0">
                <a:cs typeface="Times New Roman" panose="02020603050405020304" pitchFamily="18" charset="0"/>
              </a:rPr>
              <a:t>:</a:t>
            </a:r>
          </a:p>
          <a:p>
            <a:pPr marL="0" indent="0">
              <a:buNone/>
            </a:pPr>
            <a:r>
              <a:rPr lang="fr-FR" sz="1800" dirty="0">
                <a:effectLst/>
                <a:latin typeface="Times New Roman" panose="02020603050405020304" pitchFamily="18" charset="0"/>
                <a:ea typeface="Century Gothic" panose="020B0502020202020204" pitchFamily="34" charset="0"/>
                <a:cs typeface="Times New Roman" panose="02020603050405020304" pitchFamily="18" charset="0"/>
              </a:rPr>
              <a:t>Mme. Idalene Asmae</a:t>
            </a:r>
          </a:p>
          <a:p>
            <a:pPr marL="0" indent="0">
              <a:buNone/>
            </a:pPr>
            <a:r>
              <a:rPr lang="fr-FR" sz="1800" dirty="0">
                <a:latin typeface="Times New Roman" panose="02020603050405020304" pitchFamily="18" charset="0"/>
                <a:cs typeface="Times New Roman" panose="02020603050405020304" pitchFamily="18" charset="0"/>
              </a:rPr>
              <a:t>Mme. Aanibou Chaimaa</a:t>
            </a:r>
            <a:endParaRPr lang="fr-FR" sz="1600" dirty="0">
              <a:latin typeface="Times New Roman" panose="02020603050405020304" pitchFamily="18" charset="0"/>
              <a:cs typeface="Times New Roman" panose="02020603050405020304" pitchFamily="18" charset="0"/>
            </a:endParaRPr>
          </a:p>
        </p:txBody>
      </p:sp>
      <p:pic>
        <p:nvPicPr>
          <p:cNvPr id="2" name="Image 1">
            <a:extLst>
              <a:ext uri="{FF2B5EF4-FFF2-40B4-BE49-F238E27FC236}">
                <a16:creationId xmlns:a16="http://schemas.microsoft.com/office/drawing/2014/main" id="{EC2A94F6-50BE-C37C-5A56-369EB1DFF32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6952" y="242810"/>
            <a:ext cx="2649855" cy="5759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53" presetClass="entr" presetSubtype="16"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animEffect transition="in" filter="fade">
                                      <p:cBhvr>
                                        <p:cTn id="11" dur="500"/>
                                        <p:tgtEl>
                                          <p:spTgt spid="20"/>
                                        </p:tgtEl>
                                      </p:cBhvr>
                                    </p:animEffect>
                                  </p:childTnLst>
                                </p:cTn>
                              </p:par>
                            </p:childTnLst>
                          </p:cTn>
                        </p:par>
                        <p:par>
                          <p:cTn id="12" fill="hold">
                            <p:stCondLst>
                              <p:cond delay="0"/>
                            </p:stCondLst>
                            <p:childTnLst>
                              <p:par>
                                <p:cTn id="13" presetID="31"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3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par>
                                <p:cTn id="25" presetID="3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1500"/>
                            </p:stCondLst>
                            <p:childTnLst>
                              <p:par>
                                <p:cTn id="38" presetID="3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1000" fill="hold"/>
                                        <p:tgtEl>
                                          <p:spTgt spid="22"/>
                                        </p:tgtEl>
                                        <p:attrNameLst>
                                          <p:attrName>ppt_w</p:attrName>
                                        </p:attrNameLst>
                                      </p:cBhvr>
                                      <p:tavLst>
                                        <p:tav tm="0">
                                          <p:val>
                                            <p:fltVal val="0"/>
                                          </p:val>
                                        </p:tav>
                                        <p:tav tm="100000">
                                          <p:val>
                                            <p:strVal val="#ppt_w"/>
                                          </p:val>
                                        </p:tav>
                                      </p:tavLst>
                                    </p:anim>
                                    <p:anim calcmode="lin" valueType="num">
                                      <p:cBhvr>
                                        <p:cTn id="41" dur="1000" fill="hold"/>
                                        <p:tgtEl>
                                          <p:spTgt spid="22"/>
                                        </p:tgtEl>
                                        <p:attrNameLst>
                                          <p:attrName>ppt_h</p:attrName>
                                        </p:attrNameLst>
                                      </p:cBhvr>
                                      <p:tavLst>
                                        <p:tav tm="0">
                                          <p:val>
                                            <p:fltVal val="0"/>
                                          </p:val>
                                        </p:tav>
                                        <p:tav tm="100000">
                                          <p:val>
                                            <p:strVal val="#ppt_h"/>
                                          </p:val>
                                        </p:tav>
                                      </p:tavLst>
                                    </p:anim>
                                    <p:anim calcmode="lin" valueType="num">
                                      <p:cBhvr>
                                        <p:cTn id="42" dur="1000" fill="hold"/>
                                        <p:tgtEl>
                                          <p:spTgt spid="22"/>
                                        </p:tgtEl>
                                        <p:attrNameLst>
                                          <p:attrName>style.rotation</p:attrName>
                                        </p:attrNameLst>
                                      </p:cBhvr>
                                      <p:tavLst>
                                        <p:tav tm="0">
                                          <p:val>
                                            <p:fltVal val="90"/>
                                          </p:val>
                                        </p:tav>
                                        <p:tav tm="100000">
                                          <p:val>
                                            <p:fltVal val="0"/>
                                          </p:val>
                                        </p:tav>
                                      </p:tavLst>
                                    </p:anim>
                                    <p:animEffect transition="in" filter="fade">
                                      <p:cBhvr>
                                        <p:cTn id="43" dur="1000"/>
                                        <p:tgtEl>
                                          <p:spTgt spid="22"/>
                                        </p:tgtEl>
                                      </p:cBhvr>
                                    </p:animEffect>
                                  </p:childTnLst>
                                </p:cTn>
                              </p:par>
                              <p:par>
                                <p:cTn id="44" presetID="31"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1000" fill="hold"/>
                                        <p:tgtEl>
                                          <p:spTgt spid="8"/>
                                        </p:tgtEl>
                                        <p:attrNameLst>
                                          <p:attrName>ppt_w</p:attrName>
                                        </p:attrNameLst>
                                      </p:cBhvr>
                                      <p:tavLst>
                                        <p:tav tm="0">
                                          <p:val>
                                            <p:fltVal val="0"/>
                                          </p:val>
                                        </p:tav>
                                        <p:tav tm="100000">
                                          <p:val>
                                            <p:strVal val="#ppt_w"/>
                                          </p:val>
                                        </p:tav>
                                      </p:tavLst>
                                    </p:anim>
                                    <p:anim calcmode="lin" valueType="num">
                                      <p:cBhvr>
                                        <p:cTn id="47" dur="1000" fill="hold"/>
                                        <p:tgtEl>
                                          <p:spTgt spid="8"/>
                                        </p:tgtEl>
                                        <p:attrNameLst>
                                          <p:attrName>ppt_h</p:attrName>
                                        </p:attrNameLst>
                                      </p:cBhvr>
                                      <p:tavLst>
                                        <p:tav tm="0">
                                          <p:val>
                                            <p:fltVal val="0"/>
                                          </p:val>
                                        </p:tav>
                                        <p:tav tm="100000">
                                          <p:val>
                                            <p:strVal val="#ppt_h"/>
                                          </p:val>
                                        </p:tav>
                                      </p:tavLst>
                                    </p:anim>
                                    <p:anim calcmode="lin" valueType="num">
                                      <p:cBhvr>
                                        <p:cTn id="48" dur="1000" fill="hold"/>
                                        <p:tgtEl>
                                          <p:spTgt spid="8"/>
                                        </p:tgtEl>
                                        <p:attrNameLst>
                                          <p:attrName>style.rotation</p:attrName>
                                        </p:attrNameLst>
                                      </p:cBhvr>
                                      <p:tavLst>
                                        <p:tav tm="0">
                                          <p:val>
                                            <p:fltVal val="90"/>
                                          </p:val>
                                        </p:tav>
                                        <p:tav tm="100000">
                                          <p:val>
                                            <p:fltVal val="0"/>
                                          </p:val>
                                        </p:tav>
                                      </p:tavLst>
                                    </p:anim>
                                    <p:animEffect transition="in" filter="fade">
                                      <p:cBhvr>
                                        <p:cTn id="49" dur="1000"/>
                                        <p:tgtEl>
                                          <p:spTgt spid="8"/>
                                        </p:tgtEl>
                                      </p:cBhvr>
                                    </p:animEffect>
                                  </p:childTnLst>
                                </p:cTn>
                              </p:par>
                            </p:childTnLst>
                          </p:cTn>
                        </p:par>
                        <p:par>
                          <p:cTn id="50" fill="hold">
                            <p:stCondLst>
                              <p:cond delay="2500"/>
                            </p:stCondLst>
                            <p:childTnLst>
                              <p:par>
                                <p:cTn id="51" presetID="14" presetClass="entr" presetSubtype="1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childTnLst>
                          </p:cTn>
                        </p:par>
                        <p:par>
                          <p:cTn id="54" fill="hold">
                            <p:stCondLst>
                              <p:cond delay="3000"/>
                            </p:stCondLst>
                            <p:childTnLst>
                              <p:par>
                                <p:cTn id="55" presetID="42" presetClass="entr" presetSubtype="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par>
                          <p:cTn id="60" fill="hold">
                            <p:stCondLst>
                              <p:cond delay="4000"/>
                            </p:stCondLst>
                            <p:childTnLst>
                              <p:par>
                                <p:cTn id="61" presetID="31"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1000" fill="hold"/>
                                        <p:tgtEl>
                                          <p:spTgt spid="24"/>
                                        </p:tgtEl>
                                        <p:attrNameLst>
                                          <p:attrName>ppt_w</p:attrName>
                                        </p:attrNameLst>
                                      </p:cBhvr>
                                      <p:tavLst>
                                        <p:tav tm="0">
                                          <p:val>
                                            <p:fltVal val="0"/>
                                          </p:val>
                                        </p:tav>
                                        <p:tav tm="100000">
                                          <p:val>
                                            <p:strVal val="#ppt_w"/>
                                          </p:val>
                                        </p:tav>
                                      </p:tavLst>
                                    </p:anim>
                                    <p:anim calcmode="lin" valueType="num">
                                      <p:cBhvr>
                                        <p:cTn id="64" dur="1000" fill="hold"/>
                                        <p:tgtEl>
                                          <p:spTgt spid="24"/>
                                        </p:tgtEl>
                                        <p:attrNameLst>
                                          <p:attrName>ppt_h</p:attrName>
                                        </p:attrNameLst>
                                      </p:cBhvr>
                                      <p:tavLst>
                                        <p:tav tm="0">
                                          <p:val>
                                            <p:fltVal val="0"/>
                                          </p:val>
                                        </p:tav>
                                        <p:tav tm="100000">
                                          <p:val>
                                            <p:strVal val="#ppt_h"/>
                                          </p:val>
                                        </p:tav>
                                      </p:tavLst>
                                    </p:anim>
                                    <p:anim calcmode="lin" valueType="num">
                                      <p:cBhvr>
                                        <p:cTn id="65" dur="1000" fill="hold"/>
                                        <p:tgtEl>
                                          <p:spTgt spid="24"/>
                                        </p:tgtEl>
                                        <p:attrNameLst>
                                          <p:attrName>style.rotation</p:attrName>
                                        </p:attrNameLst>
                                      </p:cBhvr>
                                      <p:tavLst>
                                        <p:tav tm="0">
                                          <p:val>
                                            <p:fltVal val="90"/>
                                          </p:val>
                                        </p:tav>
                                        <p:tav tm="100000">
                                          <p:val>
                                            <p:fltVal val="0"/>
                                          </p:val>
                                        </p:tav>
                                      </p:tavLst>
                                    </p:anim>
                                    <p:animEffect transition="in" filter="fade">
                                      <p:cBhvr>
                                        <p:cTn id="6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p:cTn id="67" repeatCount="indefinite" fill="hold" display="0">
                  <p:stCondLst>
                    <p:cond delay="indefinite"/>
                  </p:stCondLst>
                  <p:endCondLst>
                    <p:cond evt="onStopAudio" delay="0">
                      <p:tgtEl>
                        <p:sldTgt/>
                      </p:tgtEl>
                    </p:cond>
                  </p:endCondLst>
                </p:cTn>
                <p:tgtEl>
                  <p:spTgt spid="29"/>
                </p:tgtEl>
              </p:cMediaNode>
            </p:audio>
          </p:childTnLst>
        </p:cTn>
      </p:par>
    </p:tnLst>
    <p:bldLst>
      <p:bldP spid="24"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04</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581509"/>
            <a:ext cx="5372101" cy="677108"/>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Cahier de charge</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9050068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027"/>
            <a:ext cx="4953000" cy="646331"/>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Cahier de charge :</a:t>
            </a:r>
            <a:endParaRPr lang="zh-CN" altLang="en-US" sz="3600" b="1" dirty="0">
              <a:solidFill>
                <a:schemeClr val="tx1">
                  <a:lumMod val="85000"/>
                  <a:lumOff val="15000"/>
                </a:schemeClr>
              </a:solidFill>
              <a:latin typeface="+mn-ea"/>
              <a:cs typeface="Montserrat" panose="00000500000000000000" charset="0"/>
            </a:endParaRPr>
          </a:p>
        </p:txBody>
      </p:sp>
      <p:sp>
        <p:nvSpPr>
          <p:cNvPr id="21" name="Oval 65"/>
          <p:cNvSpPr>
            <a:spLocks noChangeArrowheads="1"/>
          </p:cNvSpPr>
          <p:nvPr/>
        </p:nvSpPr>
        <p:spPr bwMode="auto">
          <a:xfrm rot="10800000" flipV="1">
            <a:off x="1261278" y="2831084"/>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sysClr val="windowText" lastClr="000000"/>
              </a:solidFill>
              <a:effectLst/>
              <a:uLnTx/>
              <a:uFillTx/>
              <a:latin typeface="Montserrat" panose="00000500000000000000" charset="0"/>
              <a:ea typeface="Montserrat" panose="00000500000000000000" charset="0"/>
              <a:cs typeface="Montserrat" panose="00000500000000000000" charset="0"/>
            </a:endParaRPr>
          </a:p>
        </p:txBody>
      </p:sp>
      <p:sp>
        <p:nvSpPr>
          <p:cNvPr id="22" name="Oval 65"/>
          <p:cNvSpPr>
            <a:spLocks noChangeArrowheads="1"/>
          </p:cNvSpPr>
          <p:nvPr/>
        </p:nvSpPr>
        <p:spPr bwMode="auto">
          <a:xfrm rot="10800000" flipV="1">
            <a:off x="1252222" y="5086749"/>
            <a:ext cx="1939120"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sysClr val="windowText" lastClr="000000"/>
              </a:solidFill>
              <a:effectLst/>
              <a:uLnTx/>
              <a:uFillTx/>
              <a:latin typeface="Montserrat" panose="00000500000000000000" charset="0"/>
              <a:ea typeface="Montserrat" panose="00000500000000000000" charset="0"/>
              <a:cs typeface="Montserrat" panose="00000500000000000000" charset="0"/>
            </a:endParaRPr>
          </a:p>
        </p:txBody>
      </p:sp>
      <p:sp>
        <p:nvSpPr>
          <p:cNvPr id="23" name="Oval 65"/>
          <p:cNvSpPr>
            <a:spLocks noChangeArrowheads="1"/>
          </p:cNvSpPr>
          <p:nvPr/>
        </p:nvSpPr>
        <p:spPr bwMode="auto">
          <a:xfrm rot="10800000" flipV="1">
            <a:off x="9334435" y="3504257"/>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sysClr val="windowText" lastClr="000000"/>
              </a:solidFill>
              <a:effectLst/>
              <a:uLnTx/>
              <a:uFillTx/>
              <a:latin typeface="Montserrat" panose="00000500000000000000" charset="0"/>
              <a:ea typeface="Montserrat" panose="00000500000000000000" charset="0"/>
              <a:cs typeface="Montserrat" panose="00000500000000000000" charset="0"/>
            </a:endParaRPr>
          </a:p>
        </p:txBody>
      </p:sp>
      <p:grpSp>
        <p:nvGrpSpPr>
          <p:cNvPr id="24" name="组合 23"/>
          <p:cNvGrpSpPr/>
          <p:nvPr/>
        </p:nvGrpSpPr>
        <p:grpSpPr>
          <a:xfrm>
            <a:off x="1615774" y="1489616"/>
            <a:ext cx="1253451" cy="1334439"/>
            <a:chOff x="611306" y="1203674"/>
            <a:chExt cx="1328332" cy="1414234"/>
          </a:xfrm>
          <a:solidFill>
            <a:srgbClr val="E19520"/>
          </a:solidFill>
        </p:grpSpPr>
        <p:sp>
          <p:nvSpPr>
            <p:cNvPr id="25" name="菱形 24"/>
            <p:cNvSpPr/>
            <p:nvPr/>
          </p:nvSpPr>
          <p:spPr>
            <a:xfrm>
              <a:off x="723313" y="1289437"/>
              <a:ext cx="1104318"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65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sp>
          <p:nvSpPr>
            <p:cNvPr id="26" name="菱形 25"/>
            <p:cNvSpPr/>
            <p:nvPr/>
          </p:nvSpPr>
          <p:spPr>
            <a:xfrm>
              <a:off x="611306" y="1203674"/>
              <a:ext cx="1328332"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rPr>
                <a:t>A</a:t>
              </a:r>
              <a:endParaRPr kumimoji="0" lang="zh-CN" altLang="en-US"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grpSp>
      <p:grpSp>
        <p:nvGrpSpPr>
          <p:cNvPr id="27" name="组合 26"/>
          <p:cNvGrpSpPr/>
          <p:nvPr/>
        </p:nvGrpSpPr>
        <p:grpSpPr>
          <a:xfrm>
            <a:off x="1595057" y="3604231"/>
            <a:ext cx="1253451" cy="1354259"/>
            <a:chOff x="1951890" y="2794690"/>
            <a:chExt cx="1328332" cy="1435240"/>
          </a:xfrm>
          <a:solidFill>
            <a:srgbClr val="E19520"/>
          </a:solidFill>
        </p:grpSpPr>
        <p:sp>
          <p:nvSpPr>
            <p:cNvPr id="28" name="菱形 27"/>
            <p:cNvSpPr/>
            <p:nvPr/>
          </p:nvSpPr>
          <p:spPr>
            <a:xfrm>
              <a:off x="2063897" y="2901458"/>
              <a:ext cx="1104318" cy="132847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65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sp>
          <p:nvSpPr>
            <p:cNvPr id="29" name="菱形 28"/>
            <p:cNvSpPr/>
            <p:nvPr/>
          </p:nvSpPr>
          <p:spPr>
            <a:xfrm>
              <a:off x="1951890" y="2794690"/>
              <a:ext cx="1328332"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rPr>
                <a:t>C</a:t>
              </a:r>
              <a:endParaRPr kumimoji="0" lang="zh-CN" altLang="en-US"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grpSp>
      <p:grpSp>
        <p:nvGrpSpPr>
          <p:cNvPr id="30" name="组合 29"/>
          <p:cNvGrpSpPr/>
          <p:nvPr/>
        </p:nvGrpSpPr>
        <p:grpSpPr>
          <a:xfrm>
            <a:off x="9677269" y="2074984"/>
            <a:ext cx="1253454" cy="1333715"/>
            <a:chOff x="4056282" y="1204365"/>
            <a:chExt cx="1328333" cy="1413467"/>
          </a:xfrm>
          <a:solidFill>
            <a:srgbClr val="4D8689"/>
          </a:solidFill>
        </p:grpSpPr>
        <p:sp>
          <p:nvSpPr>
            <p:cNvPr id="31" name="菱形 30"/>
            <p:cNvSpPr/>
            <p:nvPr/>
          </p:nvSpPr>
          <p:spPr>
            <a:xfrm>
              <a:off x="4168289" y="1289361"/>
              <a:ext cx="1104319" cy="1328471"/>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65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sp>
          <p:nvSpPr>
            <p:cNvPr id="32" name="菱形 31"/>
            <p:cNvSpPr/>
            <p:nvPr/>
          </p:nvSpPr>
          <p:spPr>
            <a:xfrm>
              <a:off x="4056282" y="1204365"/>
              <a:ext cx="1328333" cy="1326722"/>
            </a:xfrm>
            <a:prstGeom prst="diamond">
              <a:avLst/>
            </a:prstGeom>
            <a:grp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rPr>
                <a:t>B</a:t>
              </a:r>
              <a:endParaRPr kumimoji="0" lang="zh-CN" altLang="en-US"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grpSp>
      <p:sp>
        <p:nvSpPr>
          <p:cNvPr id="33" name="文本框 17"/>
          <p:cNvSpPr txBox="1"/>
          <p:nvPr/>
        </p:nvSpPr>
        <p:spPr>
          <a:xfrm>
            <a:off x="2936983" y="1736210"/>
            <a:ext cx="7102756" cy="929780"/>
          </a:xfrm>
          <a:prstGeom prst="rect">
            <a:avLst/>
          </a:prstGeom>
          <a:noFill/>
        </p:spPr>
        <p:txBody>
          <a:bodyPr wrap="square" lIns="134337" tIns="67170" rIns="134337" bIns="67170">
            <a:spAutoFit/>
          </a:bodyPr>
          <a:lstStyle/>
          <a:p>
            <a:pPr>
              <a:lnSpc>
                <a:spcPts val="2000"/>
              </a:lnSpc>
              <a:defRPr/>
            </a:pPr>
            <a:r>
              <a:rPr lang="fr-FR" sz="1400" dirty="0"/>
              <a:t>Optimiser la consommation d'énergie de la batterie d'un smartphone</a:t>
            </a:r>
            <a:r>
              <a:rPr lang="fr-FR" altLang="zh-CN" sz="1400" dirty="0">
                <a:solidFill>
                  <a:schemeClr val="tx1">
                    <a:lumMod val="85000"/>
                    <a:lumOff val="15000"/>
                  </a:schemeClr>
                </a:solidFill>
                <a:ea typeface="+mn-lt"/>
                <a:cs typeface="Montserrat" panose="00000500000000000000" charset="0"/>
                <a:sym typeface="Montserrat" panose="00000500000000000000" charset="0"/>
              </a:rPr>
              <a:t>.</a:t>
            </a:r>
            <a:endParaRPr lang="zh-CN" altLang="en-US" sz="1510" dirty="0">
              <a:solidFill>
                <a:schemeClr val="tx1">
                  <a:lumMod val="85000"/>
                  <a:lumOff val="15000"/>
                </a:schemeClr>
              </a:solidFill>
              <a:ea typeface="+mn-lt"/>
              <a:cs typeface="Montserrat" panose="00000500000000000000" charset="0"/>
              <a:sym typeface="Montserrat" panose="00000500000000000000" charset="0"/>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515" b="0" i="0" u="none" strike="noStrike" kern="1200" cap="none" spc="0" normalizeH="0" baseline="0" noProof="0" dirty="0">
              <a:ln>
                <a:noFill/>
              </a:ln>
              <a:solidFill>
                <a:prstClr val="black">
                  <a:lumMod val="75000"/>
                </a:prstClr>
              </a:solidFill>
              <a:effectLst/>
              <a:uLnTx/>
              <a:uFillTx/>
              <a:latin typeface="Montserrat" panose="00000500000000000000" charset="0"/>
              <a:ea typeface="Montserrat" panose="00000500000000000000" charset="0"/>
              <a:cs typeface="Montserrat" panose="00000500000000000000" charset="0"/>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515" b="0" i="0" u="none" strike="noStrike" kern="1200" cap="none" spc="0" normalizeH="0" baseline="0" noProof="0" dirty="0">
              <a:ln>
                <a:noFill/>
              </a:ln>
              <a:solidFill>
                <a:prstClr val="black">
                  <a:lumMod val="75000"/>
                </a:prstClr>
              </a:solidFill>
              <a:effectLst/>
              <a:uLnTx/>
              <a:uFillTx/>
              <a:latin typeface="Montserrat" panose="00000500000000000000" charset="0"/>
              <a:ea typeface="Montserrat" panose="00000500000000000000" charset="0"/>
              <a:cs typeface="Montserrat" panose="00000500000000000000" charset="0"/>
            </a:endParaRPr>
          </a:p>
        </p:txBody>
      </p:sp>
      <p:sp>
        <p:nvSpPr>
          <p:cNvPr id="34" name="文本框 22"/>
          <p:cNvSpPr txBox="1"/>
          <p:nvPr/>
        </p:nvSpPr>
        <p:spPr>
          <a:xfrm>
            <a:off x="2869225" y="4045892"/>
            <a:ext cx="5658951" cy="1141825"/>
          </a:xfrm>
          <a:prstGeom prst="rect">
            <a:avLst/>
          </a:prstGeom>
          <a:noFill/>
        </p:spPr>
        <p:txBody>
          <a:bodyPr wrap="square" lIns="134337" tIns="67170" rIns="134337" bIns="67170">
            <a:spAutoFit/>
          </a:bodyPr>
          <a:lstStyle/>
          <a:p>
            <a:pPr lvl="0">
              <a:lnSpc>
                <a:spcPts val="2000"/>
              </a:lnSpc>
              <a:defRPr/>
            </a:pPr>
            <a:r>
              <a:rPr lang="fr-FR" altLang="zh-CN" sz="1400" dirty="0">
                <a:solidFill>
                  <a:schemeClr val="tx1">
                    <a:lumMod val="85000"/>
                    <a:lumOff val="15000"/>
                  </a:schemeClr>
                </a:solidFill>
                <a:ea typeface="+mn-lt"/>
                <a:cs typeface="Montserrat" panose="00000500000000000000" charset="0"/>
                <a:sym typeface="Montserrat" panose="00000500000000000000" charset="0"/>
              </a:rPr>
              <a:t>Afficher le temps d'utilisation restant et le pourcentage d'utilisation. </a:t>
            </a:r>
            <a:endParaRPr lang="zh-CN" altLang="en-US" sz="1400" dirty="0">
              <a:solidFill>
                <a:schemeClr val="tx1">
                  <a:lumMod val="85000"/>
                  <a:lumOff val="15000"/>
                </a:schemeClr>
              </a:solidFill>
              <a:ea typeface="+mn-lt"/>
              <a:cs typeface="Montserrat" panose="00000500000000000000" charset="0"/>
              <a:sym typeface="Montserrat" panose="00000500000000000000" charset="0"/>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p:txBody>
      </p:sp>
      <p:sp>
        <p:nvSpPr>
          <p:cNvPr id="35" name="文本框 23"/>
          <p:cNvSpPr txBox="1"/>
          <p:nvPr/>
        </p:nvSpPr>
        <p:spPr>
          <a:xfrm>
            <a:off x="4403572" y="2545089"/>
            <a:ext cx="5477296" cy="885344"/>
          </a:xfrm>
          <a:prstGeom prst="rect">
            <a:avLst/>
          </a:prstGeom>
          <a:noFill/>
        </p:spPr>
        <p:txBody>
          <a:bodyPr wrap="square" lIns="134337" tIns="67170" rIns="134337" bIns="67170">
            <a:spAutoFit/>
          </a:bodyPr>
          <a:lstStyle/>
          <a:p>
            <a:pPr lvl="0">
              <a:lnSpc>
                <a:spcPts val="2000"/>
              </a:lnSpc>
              <a:defRPr/>
            </a:pPr>
            <a:r>
              <a:rPr lang="fr-FR" altLang="zh-CN" sz="1400" dirty="0">
                <a:solidFill>
                  <a:schemeClr val="tx1">
                    <a:lumMod val="85000"/>
                    <a:lumOff val="15000"/>
                  </a:schemeClr>
                </a:solidFill>
                <a:ea typeface="+mn-lt"/>
                <a:cs typeface="Montserrat" panose="00000500000000000000" charset="0"/>
                <a:sym typeface="Montserrat" panose="00000500000000000000" charset="0"/>
              </a:rPr>
              <a:t>Afficher l'état actuel de la batterie et le niveau de charge.</a:t>
            </a:r>
            <a:endParaRPr lang="zh-CN" altLang="en-US" sz="1400" dirty="0">
              <a:solidFill>
                <a:schemeClr val="tx1">
                  <a:lumMod val="85000"/>
                  <a:lumOff val="15000"/>
                </a:schemeClr>
              </a:solidFill>
              <a:ea typeface="+mn-lt"/>
              <a:cs typeface="Montserrat" panose="00000500000000000000" charset="0"/>
              <a:sym typeface="Montserrat" panose="00000500000000000000" charset="0"/>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p:txBody>
      </p:sp>
      <p:sp>
        <p:nvSpPr>
          <p:cNvPr id="38" name="菱形 31">
            <a:extLst>
              <a:ext uri="{FF2B5EF4-FFF2-40B4-BE49-F238E27FC236}">
                <a16:creationId xmlns:a16="http://schemas.microsoft.com/office/drawing/2014/main" id="{C81CB0C3-2F53-47EA-A0D4-E906255E3A2D}"/>
              </a:ext>
            </a:extLst>
          </p:cNvPr>
          <p:cNvSpPr/>
          <p:nvPr/>
        </p:nvSpPr>
        <p:spPr>
          <a:xfrm>
            <a:off x="9693185" y="4436839"/>
            <a:ext cx="1253454" cy="1251865"/>
          </a:xfrm>
          <a:prstGeom prst="diamond">
            <a:avLst/>
          </a:prstGeom>
          <a:solidFill>
            <a:srgbClr val="4D8689"/>
          </a:solidFill>
          <a:ln w="12700"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4265" dirty="0">
                <a:solidFill>
                  <a:srgbClr val="FFFFFF"/>
                </a:solidFill>
                <a:latin typeface="Montserrat" panose="00000500000000000000" charset="0"/>
                <a:ea typeface="Montserrat" panose="00000500000000000000" charset="0"/>
                <a:cs typeface="Montserrat" panose="00000500000000000000" charset="0"/>
              </a:rPr>
              <a:t>D</a:t>
            </a:r>
            <a:endParaRPr kumimoji="0" lang="zh-CN" altLang="en-US" sz="4265" b="0" i="0" u="none" strike="noStrike" kern="1200" cap="none" spc="0" normalizeH="0" baseline="0" noProof="0" dirty="0">
              <a:ln>
                <a:noFill/>
              </a:ln>
              <a:solidFill>
                <a:srgbClr val="FFFFFF"/>
              </a:solidFill>
              <a:effectLst/>
              <a:uLnTx/>
              <a:uFillTx/>
              <a:latin typeface="Montserrat" panose="00000500000000000000" charset="0"/>
              <a:ea typeface="Montserrat" panose="00000500000000000000" charset="0"/>
              <a:cs typeface="Montserrat" panose="00000500000000000000" charset="0"/>
            </a:endParaRPr>
          </a:p>
        </p:txBody>
      </p:sp>
      <p:sp>
        <p:nvSpPr>
          <p:cNvPr id="39" name="Oval 65">
            <a:extLst>
              <a:ext uri="{FF2B5EF4-FFF2-40B4-BE49-F238E27FC236}">
                <a16:creationId xmlns:a16="http://schemas.microsoft.com/office/drawing/2014/main" id="{9E8B1478-0482-4392-A7AC-80811831E32C}"/>
              </a:ext>
            </a:extLst>
          </p:cNvPr>
          <p:cNvSpPr>
            <a:spLocks noChangeArrowheads="1"/>
          </p:cNvSpPr>
          <p:nvPr/>
        </p:nvSpPr>
        <p:spPr bwMode="auto">
          <a:xfrm rot="10800000" flipV="1">
            <a:off x="9350352" y="5736233"/>
            <a:ext cx="1939121" cy="18435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134337" tIns="67170" rIns="134337" bIns="67170"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sysClr val="windowText" lastClr="000000"/>
              </a:solidFill>
              <a:effectLst/>
              <a:uLnTx/>
              <a:uFillTx/>
              <a:latin typeface="Montserrat" panose="00000500000000000000" charset="0"/>
              <a:ea typeface="Montserrat" panose="00000500000000000000" charset="0"/>
              <a:cs typeface="Montserrat" panose="00000500000000000000" charset="0"/>
            </a:endParaRPr>
          </a:p>
        </p:txBody>
      </p:sp>
      <p:sp>
        <p:nvSpPr>
          <p:cNvPr id="40" name="文本框 22">
            <a:extLst>
              <a:ext uri="{FF2B5EF4-FFF2-40B4-BE49-F238E27FC236}">
                <a16:creationId xmlns:a16="http://schemas.microsoft.com/office/drawing/2014/main" id="{72BA36B1-1252-4749-80F8-7873CB13F9F7}"/>
              </a:ext>
            </a:extLst>
          </p:cNvPr>
          <p:cNvSpPr txBox="1"/>
          <p:nvPr/>
        </p:nvSpPr>
        <p:spPr>
          <a:xfrm>
            <a:off x="4636840" y="4872948"/>
            <a:ext cx="5040430" cy="1141825"/>
          </a:xfrm>
          <a:prstGeom prst="rect">
            <a:avLst/>
          </a:prstGeom>
          <a:noFill/>
        </p:spPr>
        <p:txBody>
          <a:bodyPr wrap="square" lIns="134337" tIns="67170" rIns="134337" bIns="67170">
            <a:spAutoFit/>
          </a:bodyPr>
          <a:lstStyle/>
          <a:p>
            <a:pPr lvl="0">
              <a:lnSpc>
                <a:spcPts val="2000"/>
              </a:lnSpc>
              <a:defRPr/>
            </a:pPr>
            <a:r>
              <a:rPr lang="fr-FR" altLang="zh-CN" sz="1400" dirty="0">
                <a:solidFill>
                  <a:schemeClr val="tx1">
                    <a:lumMod val="85000"/>
                    <a:lumOff val="15000"/>
                  </a:schemeClr>
                </a:solidFill>
                <a:ea typeface="+mn-lt"/>
                <a:cs typeface="Montserrat" panose="00000500000000000000" charset="0"/>
                <a:sym typeface="Montserrat" panose="00000500000000000000" charset="0"/>
              </a:rPr>
              <a:t>Analyser l'utilisation de la batterie par les applications et les services en arrière-plan.</a:t>
            </a:r>
            <a:endParaRPr lang="zh-CN" altLang="en-US" sz="1400" dirty="0">
              <a:solidFill>
                <a:schemeClr val="tx1">
                  <a:lumMod val="85000"/>
                  <a:lumOff val="15000"/>
                </a:schemeClr>
              </a:solidFill>
              <a:ea typeface="+mn-lt"/>
              <a:cs typeface="Montserrat" panose="00000500000000000000" charset="0"/>
              <a:sym typeface="Montserrat" panose="00000500000000000000" charset="0"/>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a:p>
            <a:pPr lvl="0" algn="l">
              <a:lnSpc>
                <a:spcPts val="2000"/>
              </a:lnSpc>
              <a:spcBef>
                <a:spcPts val="0"/>
              </a:spcBef>
              <a:spcAft>
                <a:spcPts val="0"/>
              </a:spcAft>
              <a:buClrTx/>
              <a:buSzTx/>
              <a:buFontTx/>
              <a:defRPr/>
            </a:pPr>
            <a:endParaRPr lang="zh-CN" altLang="en-US" sz="1400" dirty="0">
              <a:solidFill>
                <a:schemeClr val="tx1">
                  <a:lumMod val="85000"/>
                  <a:lumOff val="15000"/>
                </a:schemeClr>
              </a:solidFill>
              <a:ea typeface="+mn-lt"/>
              <a:cs typeface="Montserrat" panose="00000500000000000000" charset="0"/>
              <a:sym typeface="+mn-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par>
                          <p:cTn id="45" fill="hold">
                            <p:stCondLst>
                              <p:cond delay="2000"/>
                            </p:stCondLst>
                            <p:childTnLst>
                              <p:par>
                                <p:cTn id="46" presetID="47"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Effect transition="in" filter="fade">
                                      <p:cBhvr>
                                        <p:cTn id="60" dur="500"/>
                                        <p:tgtEl>
                                          <p:spTgt spid="23"/>
                                        </p:tgtEl>
                                      </p:cBhvr>
                                    </p:animEffect>
                                  </p:childTnLst>
                                </p:cTn>
                              </p:par>
                            </p:childTnLst>
                          </p:cTn>
                        </p:par>
                        <p:par>
                          <p:cTn id="61" fill="hold">
                            <p:stCondLst>
                              <p:cond delay="4000"/>
                            </p:stCondLst>
                            <p:childTnLst>
                              <p:par>
                                <p:cTn id="62" presetID="47"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childTnLst>
                          </p:cTn>
                        </p:par>
                        <p:par>
                          <p:cTn id="67" fill="hold">
                            <p:stCondLst>
                              <p:cond delay="5000"/>
                            </p:stCondLst>
                            <p:childTnLst>
                              <p:par>
                                <p:cTn id="68" presetID="22" presetClass="entr" presetSubtype="8"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500"/>
                                        <p:tgtEl>
                                          <p:spTgt spid="35"/>
                                        </p:tgtEl>
                                      </p:cBhvr>
                                    </p:animEffect>
                                  </p:childTnLst>
                                </p:cTn>
                              </p:par>
                            </p:childTnLst>
                          </p:cTn>
                        </p:par>
                        <p:par>
                          <p:cTn id="71" fill="hold">
                            <p:stCondLst>
                              <p:cond delay="5500"/>
                            </p:stCondLst>
                            <p:childTnLst>
                              <p:par>
                                <p:cTn id="72" presetID="53" presetClass="entr" presetSubtype="16"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transition="in" filter="fade">
                                      <p:cBhvr>
                                        <p:cTn id="76" dur="500"/>
                                        <p:tgtEl>
                                          <p:spTgt spid="22"/>
                                        </p:tgtEl>
                                      </p:cBhvr>
                                    </p:animEffect>
                                  </p:childTnLst>
                                </p:cTn>
                              </p:par>
                            </p:childTnLst>
                          </p:cTn>
                        </p:par>
                        <p:par>
                          <p:cTn id="77" fill="hold">
                            <p:stCondLst>
                              <p:cond delay="6000"/>
                            </p:stCondLst>
                            <p:childTnLst>
                              <p:par>
                                <p:cTn id="78" presetID="47" presetClass="entr" presetSubtype="0" fill="hold"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par>
                          <p:cTn id="83" fill="hold">
                            <p:stCondLst>
                              <p:cond delay="7000"/>
                            </p:stCondLst>
                            <p:childTnLst>
                              <p:par>
                                <p:cTn id="84" presetID="22" presetClass="entr" presetSubtype="8"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left)">
                                      <p:cBhvr>
                                        <p:cTn id="86" dur="500"/>
                                        <p:tgtEl>
                                          <p:spTgt spid="34"/>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p:cTn id="90" dur="500" fill="hold"/>
                                        <p:tgtEl>
                                          <p:spTgt spid="39"/>
                                        </p:tgtEl>
                                        <p:attrNameLst>
                                          <p:attrName>ppt_w</p:attrName>
                                        </p:attrNameLst>
                                      </p:cBhvr>
                                      <p:tavLst>
                                        <p:tav tm="0">
                                          <p:val>
                                            <p:fltVal val="0"/>
                                          </p:val>
                                        </p:tav>
                                        <p:tav tm="100000">
                                          <p:val>
                                            <p:strVal val="#ppt_w"/>
                                          </p:val>
                                        </p:tav>
                                      </p:tavLst>
                                    </p:anim>
                                    <p:anim calcmode="lin" valueType="num">
                                      <p:cBhvr>
                                        <p:cTn id="91" dur="500" fill="hold"/>
                                        <p:tgtEl>
                                          <p:spTgt spid="39"/>
                                        </p:tgtEl>
                                        <p:attrNameLst>
                                          <p:attrName>ppt_h</p:attrName>
                                        </p:attrNameLst>
                                      </p:cBhvr>
                                      <p:tavLst>
                                        <p:tav tm="0">
                                          <p:val>
                                            <p:fltVal val="0"/>
                                          </p:val>
                                        </p:tav>
                                        <p:tav tm="100000">
                                          <p:val>
                                            <p:strVal val="#ppt_h"/>
                                          </p:val>
                                        </p:tav>
                                      </p:tavLst>
                                    </p:anim>
                                    <p:animEffect transition="in" filter="fade">
                                      <p:cBhvr>
                                        <p:cTn id="92" dur="500"/>
                                        <p:tgtEl>
                                          <p:spTgt spid="39"/>
                                        </p:tgtEl>
                                      </p:cBhvr>
                                    </p:animEffect>
                                  </p:childTnLst>
                                </p:cTn>
                              </p:par>
                              <p:par>
                                <p:cTn id="93" presetID="47"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par>
                          <p:cTn id="98" fill="hold">
                            <p:stCondLst>
                              <p:cond delay="8500"/>
                            </p:stCondLst>
                            <p:childTnLst>
                              <p:par>
                                <p:cTn id="99" presetID="22" presetClass="entr" presetSubtype="8"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1" grpId="0" bldLvl="0" animBg="1"/>
      <p:bldP spid="22" grpId="0" bldLvl="0" animBg="1"/>
      <p:bldP spid="23" grpId="0" bldLvl="0" animBg="1"/>
      <p:bldP spid="33" grpId="0"/>
      <p:bldP spid="34" grpId="0"/>
      <p:bldP spid="35" grpId="0"/>
      <p:bldP spid="38" grpId="0" animBg="1"/>
      <p:bldP spid="39" grpId="0" bldLvl="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3"/>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05</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289121"/>
            <a:ext cx="5372101" cy="1261884"/>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Les besoins fonctionnels</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1414029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7"/>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1041781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Les besoins fonctionnels</a:t>
            </a:r>
            <a:endParaRPr lang="zh-CN" altLang="en-US" sz="3600" b="1" dirty="0">
              <a:solidFill>
                <a:schemeClr val="tx1">
                  <a:lumMod val="85000"/>
                  <a:lumOff val="15000"/>
                </a:schemeClr>
              </a:solidFill>
              <a:latin typeface="+mn-ea"/>
              <a:cs typeface="Montserrat" panose="00000500000000000000" charset="0"/>
            </a:endParaRPr>
          </a:p>
        </p:txBody>
      </p:sp>
      <p:sp>
        <p:nvSpPr>
          <p:cNvPr id="23" name="文本框 22"/>
          <p:cNvSpPr txBox="1"/>
          <p:nvPr/>
        </p:nvSpPr>
        <p:spPr>
          <a:xfrm>
            <a:off x="430195" y="1841003"/>
            <a:ext cx="7686194" cy="400110"/>
          </a:xfrm>
          <a:prstGeom prst="rect">
            <a:avLst/>
          </a:prstGeom>
          <a:noFill/>
        </p:spPr>
        <p:txBody>
          <a:bodyPr wrap="square" rtlCol="0">
            <a:spAutoFit/>
          </a:bodyPr>
          <a:lstStyle/>
          <a:p>
            <a:pPr marL="342900" indent="-342900">
              <a:buFont typeface="Wingdings" panose="05000000000000000000" pitchFamily="2" charset="2"/>
              <a:buChar char="v"/>
              <a:defRPr/>
            </a:pPr>
            <a:r>
              <a:rPr lang="fr-FR" sz="2000" dirty="0"/>
              <a:t>  </a:t>
            </a:r>
            <a:r>
              <a:rPr lang="fr-FR" dirty="0"/>
              <a:t>Affichage de l'état de la batterie</a:t>
            </a:r>
          </a:p>
        </p:txBody>
      </p:sp>
      <p:sp>
        <p:nvSpPr>
          <p:cNvPr id="3" name="文本框 2"/>
          <p:cNvSpPr txBox="1"/>
          <p:nvPr/>
        </p:nvSpPr>
        <p:spPr>
          <a:xfrm>
            <a:off x="430195" y="2539029"/>
            <a:ext cx="7607413" cy="369332"/>
          </a:xfrm>
          <a:prstGeom prst="rect">
            <a:avLst/>
          </a:prstGeom>
          <a:noFill/>
        </p:spPr>
        <p:txBody>
          <a:bodyPr wrap="square" rtlCol="0">
            <a:spAutoFit/>
          </a:bodyPr>
          <a:lstStyle/>
          <a:p>
            <a:pPr marL="342900" lvl="0" indent="-342900">
              <a:buFont typeface="Wingdings" panose="05000000000000000000" pitchFamily="2" charset="2"/>
              <a:buChar char="v"/>
            </a:pPr>
            <a:r>
              <a:rPr lang="fr-FR" dirty="0"/>
              <a:t>  Affichage du niveau de charge</a:t>
            </a:r>
          </a:p>
        </p:txBody>
      </p:sp>
      <p:sp>
        <p:nvSpPr>
          <p:cNvPr id="8" name="文本框 7"/>
          <p:cNvSpPr txBox="1"/>
          <p:nvPr/>
        </p:nvSpPr>
        <p:spPr>
          <a:xfrm>
            <a:off x="308677" y="4722916"/>
            <a:ext cx="5876603" cy="646331"/>
          </a:xfrm>
          <a:prstGeom prst="rect">
            <a:avLst/>
          </a:prstGeom>
          <a:noFill/>
        </p:spPr>
        <p:txBody>
          <a:bodyPr wrap="square" rtlCol="0">
            <a:spAutoFit/>
          </a:bodyPr>
          <a:lstStyle/>
          <a:p>
            <a:pPr marL="342900" lvl="0" indent="-342900" algn="ctr">
              <a:buFont typeface="Wingdings" panose="05000000000000000000" pitchFamily="2" charset="2"/>
              <a:buChar char="v"/>
              <a:defRPr/>
            </a:pPr>
            <a:r>
              <a:rPr lang="fr-FR" dirty="0"/>
              <a:t>  Surveillance de la consommation d'énergie de chaque application</a:t>
            </a:r>
            <a:endParaRPr kumimoji="0" lang="en-US" altLang="zh-CN" b="0" i="0" u="none" strike="noStrike" kern="1200" cap="none" spc="0" normalizeH="0" baseline="0" noProof="0" dirty="0">
              <a:ln>
                <a:noFill/>
              </a:ln>
              <a:solidFill>
                <a:prstClr val="black"/>
              </a:solidFill>
              <a:effectLst/>
              <a:uLnTx/>
              <a:uFillTx/>
              <a:latin typeface="Montserrat" panose="00000500000000000000" charset="0"/>
              <a:ea typeface="Montserrat" panose="00000500000000000000" charset="0"/>
              <a:cs typeface="Montserrat" panose="00000500000000000000" charset="0"/>
            </a:endParaRPr>
          </a:p>
        </p:txBody>
      </p:sp>
      <p:sp>
        <p:nvSpPr>
          <p:cNvPr id="16" name="Rectangle 15"/>
          <p:cNvSpPr/>
          <p:nvPr/>
        </p:nvSpPr>
        <p:spPr>
          <a:xfrm>
            <a:off x="380368" y="3206277"/>
            <a:ext cx="5995552" cy="369332"/>
          </a:xfrm>
          <a:prstGeom prst="rect">
            <a:avLst/>
          </a:prstGeom>
        </p:spPr>
        <p:txBody>
          <a:bodyPr wrap="square">
            <a:spAutoFit/>
          </a:bodyPr>
          <a:lstStyle/>
          <a:p>
            <a:pPr marL="285750" lvl="0" indent="-285750" algn="ctr">
              <a:buFont typeface="Wingdings" panose="05000000000000000000" pitchFamily="2" charset="2"/>
              <a:buChar char="v"/>
              <a:defRPr/>
            </a:pPr>
            <a:r>
              <a:rPr lang="fr-FR" dirty="0"/>
              <a:t>   Affichage du pourcentage de batterie restant</a:t>
            </a:r>
          </a:p>
        </p:txBody>
      </p:sp>
      <p:sp>
        <p:nvSpPr>
          <p:cNvPr id="19" name="文本框 7">
            <a:extLst>
              <a:ext uri="{FF2B5EF4-FFF2-40B4-BE49-F238E27FC236}">
                <a16:creationId xmlns:a16="http://schemas.microsoft.com/office/drawing/2014/main" id="{3FF23EF1-11DB-6B2B-F584-842662C3C320}"/>
              </a:ext>
            </a:extLst>
          </p:cNvPr>
          <p:cNvSpPr txBox="1"/>
          <p:nvPr/>
        </p:nvSpPr>
        <p:spPr>
          <a:xfrm>
            <a:off x="308678" y="3878163"/>
            <a:ext cx="5313509" cy="646331"/>
          </a:xfrm>
          <a:prstGeom prst="rect">
            <a:avLst/>
          </a:prstGeom>
          <a:noFill/>
        </p:spPr>
        <p:txBody>
          <a:bodyPr wrap="square" rtlCol="0">
            <a:spAutoFit/>
          </a:bodyPr>
          <a:lstStyle/>
          <a:p>
            <a:pPr marL="342900" indent="-342900" algn="ctr">
              <a:buFont typeface="Wingdings" panose="05000000000000000000" pitchFamily="2" charset="2"/>
              <a:buChar char="v"/>
              <a:defRPr/>
            </a:pPr>
            <a:r>
              <a:rPr lang="fr-FR" dirty="0"/>
              <a:t>  Le temps restant avant que la batterie ne soit complètement déchargée</a:t>
            </a:r>
          </a:p>
        </p:txBody>
      </p:sp>
      <p:sp>
        <p:nvSpPr>
          <p:cNvPr id="20" name="文本框 7">
            <a:extLst>
              <a:ext uri="{FF2B5EF4-FFF2-40B4-BE49-F238E27FC236}">
                <a16:creationId xmlns:a16="http://schemas.microsoft.com/office/drawing/2014/main" id="{C9857429-D55A-FB04-E0FD-CD5F34062280}"/>
              </a:ext>
            </a:extLst>
          </p:cNvPr>
          <p:cNvSpPr txBox="1"/>
          <p:nvPr/>
        </p:nvSpPr>
        <p:spPr>
          <a:xfrm>
            <a:off x="392871" y="5567029"/>
            <a:ext cx="3675017" cy="369332"/>
          </a:xfrm>
          <a:prstGeom prst="rect">
            <a:avLst/>
          </a:prstGeom>
          <a:noFill/>
        </p:spPr>
        <p:txBody>
          <a:bodyPr wrap="square" rtlCol="0">
            <a:spAutoFit/>
          </a:bodyPr>
          <a:lstStyle/>
          <a:p>
            <a:pPr marL="342900" lvl="0" indent="-342900" algn="ctr">
              <a:buFont typeface="Wingdings" panose="05000000000000000000" pitchFamily="2" charset="2"/>
              <a:buChar char="v"/>
              <a:defRPr/>
            </a:pPr>
            <a:r>
              <a:rPr lang="fr-FR" dirty="0"/>
              <a:t>  Optimisation de l’énergie</a:t>
            </a:r>
            <a:endParaRPr kumimoji="0" lang="en-US" altLang="zh-CN" b="0" i="0" u="none" strike="noStrike" kern="1200" cap="none" spc="0" normalizeH="0" baseline="0" noProof="0" dirty="0">
              <a:ln>
                <a:noFill/>
              </a:ln>
              <a:solidFill>
                <a:prstClr val="black"/>
              </a:solidFill>
              <a:effectLst/>
              <a:uLnTx/>
              <a:uFillTx/>
              <a:latin typeface="Montserrat" panose="00000500000000000000" charset="0"/>
              <a:ea typeface="Montserrat" panose="00000500000000000000" charset="0"/>
              <a:cs typeface="Montserrat" panose="00000500000000000000" charset="0"/>
            </a:endParaRPr>
          </a:p>
        </p:txBody>
      </p:sp>
      <p:pic>
        <p:nvPicPr>
          <p:cNvPr id="1028" name="Picture 4" descr="Développement sur Mesure : Logicels, Applications Mobiles &amp; Web - INDESO">
            <a:extLst>
              <a:ext uri="{FF2B5EF4-FFF2-40B4-BE49-F238E27FC236}">
                <a16:creationId xmlns:a16="http://schemas.microsoft.com/office/drawing/2014/main" id="{2026DEAD-C305-D897-8B05-539013F7B5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920" y="927695"/>
            <a:ext cx="5624047" cy="48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44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1000"/>
                                        <p:tgtEl>
                                          <p:spTgt spid="23"/>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1000"/>
                                        <p:tgtEl>
                                          <p:spTgt spid="3"/>
                                        </p:tgtEl>
                                      </p:cBhvr>
                                    </p:animEffect>
                                  </p:childTnLst>
                                </p:cTn>
                              </p:par>
                            </p:childTnLst>
                          </p:cTn>
                        </p:par>
                        <p:par>
                          <p:cTn id="47" fill="hold">
                            <p:stCondLst>
                              <p:cond delay="4000"/>
                            </p:stCondLst>
                            <p:childTnLst>
                              <p:par>
                                <p:cTn id="48" presetID="22" presetClass="entr" presetSubtype="4"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1000"/>
                                        <p:tgtEl>
                                          <p:spTgt spid="16"/>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1000"/>
                                        <p:tgtEl>
                                          <p:spTgt spid="19"/>
                                        </p:tgtEl>
                                      </p:cBhvr>
                                    </p:animEffect>
                                  </p:childTnLst>
                                </p:cTn>
                              </p:par>
                            </p:childTnLst>
                          </p:cTn>
                        </p:par>
                        <p:par>
                          <p:cTn id="55" fill="hold">
                            <p:stCondLst>
                              <p:cond delay="6000"/>
                            </p:stCondLst>
                            <p:childTnLst>
                              <p:par>
                                <p:cTn id="56" presetID="22" presetClass="entr" presetSubtype="4"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1000"/>
                                        <p:tgtEl>
                                          <p:spTgt spid="8"/>
                                        </p:tgtEl>
                                      </p:cBhvr>
                                    </p:animEffect>
                                  </p:childTnLst>
                                </p:cTn>
                              </p:par>
                            </p:childTnLst>
                          </p:cTn>
                        </p:par>
                        <p:par>
                          <p:cTn id="59" fill="hold">
                            <p:stCondLst>
                              <p:cond delay="7000"/>
                            </p:stCondLst>
                            <p:childTnLst>
                              <p:par>
                                <p:cTn id="60" presetID="22" presetClass="entr" presetSubtype="4"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3" grpId="0"/>
      <p:bldP spid="3" grpId="0"/>
      <p:bldP spid="8" grpId="0"/>
      <p:bldP spid="16"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3"/>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647664" y="719930"/>
            <a:ext cx="699047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06</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289121"/>
            <a:ext cx="5372101" cy="1261884"/>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Les besoins non fonctionnels</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1314623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877570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cs typeface="+mn-lt"/>
              </a:rPr>
              <a:t> Les besoins non fonctionnels</a:t>
            </a:r>
            <a:endParaRPr lang="zh-CN" altLang="en-US" sz="3600" b="1" dirty="0">
              <a:solidFill>
                <a:schemeClr val="tx1">
                  <a:lumMod val="85000"/>
                  <a:lumOff val="15000"/>
                </a:schemeClr>
              </a:solidFill>
              <a:cs typeface="+mn-lt"/>
            </a:endParaRPr>
          </a:p>
        </p:txBody>
      </p:sp>
      <p:sp>
        <p:nvSpPr>
          <p:cNvPr id="2" name="Freeform 6"/>
          <p:cNvSpPr/>
          <p:nvPr/>
        </p:nvSpPr>
        <p:spPr bwMode="auto">
          <a:xfrm>
            <a:off x="3504247" y="2808882"/>
            <a:ext cx="1681599" cy="1689977"/>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rgbClr val="E19520"/>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3" name="Freeform 7"/>
          <p:cNvSpPr>
            <a:spLocks noEditPoints="1"/>
          </p:cNvSpPr>
          <p:nvPr/>
        </p:nvSpPr>
        <p:spPr bwMode="auto">
          <a:xfrm>
            <a:off x="4673318" y="2808882"/>
            <a:ext cx="1690071" cy="1689977"/>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rgbClr val="4D8689"/>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7" name="Freeform 8"/>
          <p:cNvSpPr>
            <a:spLocks noEditPoints="1"/>
          </p:cNvSpPr>
          <p:nvPr/>
        </p:nvSpPr>
        <p:spPr bwMode="auto">
          <a:xfrm>
            <a:off x="5842387" y="2808882"/>
            <a:ext cx="1690071" cy="1689977"/>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rgbClr val="E19520"/>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8" name="Freeform 9"/>
          <p:cNvSpPr/>
          <p:nvPr/>
        </p:nvSpPr>
        <p:spPr bwMode="auto">
          <a:xfrm>
            <a:off x="7015691" y="2808882"/>
            <a:ext cx="1690071" cy="1689977"/>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rgbClr val="4D8689"/>
          </a:solidFill>
          <a:ln w="5" cap="flat">
            <a:noFill/>
            <a:prstDash val="solid"/>
            <a:miter lim="800000"/>
          </a:ln>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11" name="Freeform 10"/>
          <p:cNvSpPr/>
          <p:nvPr/>
        </p:nvSpPr>
        <p:spPr bwMode="auto">
          <a:xfrm>
            <a:off x="2691823" y="2245557"/>
            <a:ext cx="1651106" cy="372728"/>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14" name="Freeform 11"/>
          <p:cNvSpPr/>
          <p:nvPr/>
        </p:nvSpPr>
        <p:spPr bwMode="auto">
          <a:xfrm>
            <a:off x="2097553" y="2056861"/>
            <a:ext cx="448991" cy="398141"/>
          </a:xfrm>
          <a:custGeom>
            <a:avLst/>
            <a:gdLst>
              <a:gd name="T0" fmla="*/ 7 w 45"/>
              <a:gd name="T1" fmla="*/ 0 h 40"/>
              <a:gd name="T2" fmla="*/ 39 w 45"/>
              <a:gd name="T3" fmla="*/ 0 h 40"/>
              <a:gd name="T4" fmla="*/ 45 w 45"/>
              <a:gd name="T5" fmla="*/ 7 h 40"/>
              <a:gd name="T6" fmla="*/ 45 w 45"/>
              <a:gd name="T7" fmla="*/ 33 h 40"/>
              <a:gd name="T8" fmla="*/ 39 w 45"/>
              <a:gd name="T9" fmla="*/ 40 h 40"/>
              <a:gd name="T10" fmla="*/ 7 w 45"/>
              <a:gd name="T11" fmla="*/ 40 h 40"/>
              <a:gd name="T12" fmla="*/ 0 w 45"/>
              <a:gd name="T13" fmla="*/ 33 h 40"/>
              <a:gd name="T14" fmla="*/ 0 w 45"/>
              <a:gd name="T15" fmla="*/ 7 h 40"/>
              <a:gd name="T16" fmla="*/ 7 w 45"/>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0">
                <a:moveTo>
                  <a:pt x="7" y="0"/>
                </a:moveTo>
                <a:cubicBezTo>
                  <a:pt x="39" y="0"/>
                  <a:pt x="39" y="0"/>
                  <a:pt x="39" y="0"/>
                </a:cubicBezTo>
                <a:cubicBezTo>
                  <a:pt x="42" y="0"/>
                  <a:pt x="45" y="3"/>
                  <a:pt x="45" y="7"/>
                </a:cubicBezTo>
                <a:cubicBezTo>
                  <a:pt x="45" y="33"/>
                  <a:pt x="45" y="33"/>
                  <a:pt x="45" y="33"/>
                </a:cubicBezTo>
                <a:cubicBezTo>
                  <a:pt x="45" y="37"/>
                  <a:pt x="42" y="40"/>
                  <a:pt x="39" y="40"/>
                </a:cubicBezTo>
                <a:cubicBezTo>
                  <a:pt x="7" y="40"/>
                  <a:pt x="7" y="40"/>
                  <a:pt x="7" y="40"/>
                </a:cubicBezTo>
                <a:cubicBezTo>
                  <a:pt x="3" y="40"/>
                  <a:pt x="0" y="37"/>
                  <a:pt x="0" y="33"/>
                </a:cubicBezTo>
                <a:cubicBezTo>
                  <a:pt x="0" y="7"/>
                  <a:pt x="0" y="7"/>
                  <a:pt x="0" y="7"/>
                </a:cubicBezTo>
                <a:cubicBezTo>
                  <a:pt x="0" y="3"/>
                  <a:pt x="3" y="0"/>
                  <a:pt x="7" y="0"/>
                </a:cubicBezTo>
                <a:close/>
              </a:path>
            </a:pathLst>
          </a:custGeom>
          <a:solidFill>
            <a:srgbClr val="E19520"/>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01</a:t>
            </a:r>
          </a:p>
        </p:txBody>
      </p:sp>
      <p:sp>
        <p:nvSpPr>
          <p:cNvPr id="15" name="Freeform 12"/>
          <p:cNvSpPr/>
          <p:nvPr/>
        </p:nvSpPr>
        <p:spPr bwMode="auto">
          <a:xfrm>
            <a:off x="7845899" y="2245557"/>
            <a:ext cx="1698087" cy="372728"/>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16" name="Freeform 13"/>
          <p:cNvSpPr/>
          <p:nvPr/>
        </p:nvSpPr>
        <p:spPr bwMode="auto">
          <a:xfrm>
            <a:off x="9643228" y="2114640"/>
            <a:ext cx="461699" cy="398141"/>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rgbClr val="4D8689"/>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04</a:t>
            </a:r>
          </a:p>
        </p:txBody>
      </p:sp>
      <p:sp>
        <p:nvSpPr>
          <p:cNvPr id="17" name="Freeform 14"/>
          <p:cNvSpPr/>
          <p:nvPr/>
        </p:nvSpPr>
        <p:spPr bwMode="auto">
          <a:xfrm>
            <a:off x="4681788" y="4625925"/>
            <a:ext cx="851389" cy="381199"/>
          </a:xfrm>
          <a:custGeom>
            <a:avLst/>
            <a:gdLst>
              <a:gd name="T0" fmla="*/ 201 w 201"/>
              <a:gd name="T1" fmla="*/ 0 h 90"/>
              <a:gd name="T2" fmla="*/ 201 w 201"/>
              <a:gd name="T3" fmla="*/ 90 h 90"/>
              <a:gd name="T4" fmla="*/ 0 w 201"/>
              <a:gd name="T5" fmla="*/ 90 h 90"/>
            </a:gdLst>
            <a:ahLst/>
            <a:cxnLst>
              <a:cxn ang="0">
                <a:pos x="T0" y="T1"/>
              </a:cxn>
              <a:cxn ang="0">
                <a:pos x="T2" y="T3"/>
              </a:cxn>
              <a:cxn ang="0">
                <a:pos x="T4" y="T5"/>
              </a:cxn>
            </a:cxnLst>
            <a:rect l="0" t="0" r="r" b="b"/>
            <a:pathLst>
              <a:path w="201" h="90">
                <a:moveTo>
                  <a:pt x="201" y="0"/>
                </a:moveTo>
                <a:lnTo>
                  <a:pt x="201" y="90"/>
                </a:lnTo>
                <a:lnTo>
                  <a:pt x="0"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18" name="Freeform 15"/>
          <p:cNvSpPr/>
          <p:nvPr/>
        </p:nvSpPr>
        <p:spPr bwMode="auto">
          <a:xfrm>
            <a:off x="4054897" y="4816523"/>
            <a:ext cx="457463" cy="389669"/>
          </a:xfrm>
          <a:custGeom>
            <a:avLst/>
            <a:gdLst>
              <a:gd name="T0" fmla="*/ 7 w 46"/>
              <a:gd name="T1" fmla="*/ 39 h 39"/>
              <a:gd name="T2" fmla="*/ 39 w 46"/>
              <a:gd name="T3" fmla="*/ 39 h 39"/>
              <a:gd name="T4" fmla="*/ 46 w 46"/>
              <a:gd name="T5" fmla="*/ 32 h 39"/>
              <a:gd name="T6" fmla="*/ 46 w 46"/>
              <a:gd name="T7" fmla="*/ 7 h 39"/>
              <a:gd name="T8" fmla="*/ 39 w 46"/>
              <a:gd name="T9" fmla="*/ 0 h 39"/>
              <a:gd name="T10" fmla="*/ 7 w 46"/>
              <a:gd name="T11" fmla="*/ 0 h 39"/>
              <a:gd name="T12" fmla="*/ 0 w 46"/>
              <a:gd name="T13" fmla="*/ 7 h 39"/>
              <a:gd name="T14" fmla="*/ 0 w 46"/>
              <a:gd name="T15" fmla="*/ 32 h 39"/>
              <a:gd name="T16" fmla="*/ 7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7" y="39"/>
                </a:moveTo>
                <a:cubicBezTo>
                  <a:pt x="39" y="39"/>
                  <a:pt x="39" y="39"/>
                  <a:pt x="39" y="39"/>
                </a:cubicBezTo>
                <a:cubicBezTo>
                  <a:pt x="43" y="39"/>
                  <a:pt x="46" y="36"/>
                  <a:pt x="46" y="32"/>
                </a:cubicBezTo>
                <a:cubicBezTo>
                  <a:pt x="46" y="7"/>
                  <a:pt x="46" y="7"/>
                  <a:pt x="46" y="7"/>
                </a:cubicBezTo>
                <a:cubicBezTo>
                  <a:pt x="46" y="3"/>
                  <a:pt x="43" y="0"/>
                  <a:pt x="39" y="0"/>
                </a:cubicBezTo>
                <a:cubicBezTo>
                  <a:pt x="7" y="0"/>
                  <a:pt x="7" y="0"/>
                  <a:pt x="7" y="0"/>
                </a:cubicBezTo>
                <a:cubicBezTo>
                  <a:pt x="3" y="0"/>
                  <a:pt x="0" y="3"/>
                  <a:pt x="0" y="7"/>
                </a:cubicBezTo>
                <a:cubicBezTo>
                  <a:pt x="0" y="32"/>
                  <a:pt x="0" y="32"/>
                  <a:pt x="0" y="32"/>
                </a:cubicBezTo>
                <a:cubicBezTo>
                  <a:pt x="0" y="36"/>
                  <a:pt x="3" y="39"/>
                  <a:pt x="7" y="39"/>
                </a:cubicBezTo>
                <a:close/>
              </a:path>
            </a:pathLst>
          </a:custGeom>
          <a:solidFill>
            <a:srgbClr val="4D8689"/>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06</a:t>
            </a:r>
          </a:p>
        </p:txBody>
      </p:sp>
      <p:sp>
        <p:nvSpPr>
          <p:cNvPr id="19" name="Freeform 16"/>
          <p:cNvSpPr/>
          <p:nvPr/>
        </p:nvSpPr>
        <p:spPr bwMode="auto">
          <a:xfrm>
            <a:off x="6664126" y="4625925"/>
            <a:ext cx="851389" cy="381199"/>
          </a:xfrm>
          <a:custGeom>
            <a:avLst/>
            <a:gdLst>
              <a:gd name="T0" fmla="*/ 0 w 201"/>
              <a:gd name="T1" fmla="*/ 0 h 90"/>
              <a:gd name="T2" fmla="*/ 0 w 201"/>
              <a:gd name="T3" fmla="*/ 90 h 90"/>
              <a:gd name="T4" fmla="*/ 201 w 201"/>
              <a:gd name="T5" fmla="*/ 90 h 90"/>
            </a:gdLst>
            <a:ahLst/>
            <a:cxnLst>
              <a:cxn ang="0">
                <a:pos x="T0" y="T1"/>
              </a:cxn>
              <a:cxn ang="0">
                <a:pos x="T2" y="T3"/>
              </a:cxn>
              <a:cxn ang="0">
                <a:pos x="T4" y="T5"/>
              </a:cxn>
            </a:cxnLst>
            <a:rect l="0" t="0" r="r" b="b"/>
            <a:pathLst>
              <a:path w="201" h="90">
                <a:moveTo>
                  <a:pt x="0" y="0"/>
                </a:moveTo>
                <a:lnTo>
                  <a:pt x="0" y="90"/>
                </a:lnTo>
                <a:lnTo>
                  <a:pt x="201" y="9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20" name="Freeform 17"/>
          <p:cNvSpPr/>
          <p:nvPr/>
        </p:nvSpPr>
        <p:spPr bwMode="auto">
          <a:xfrm>
            <a:off x="7684943" y="4816523"/>
            <a:ext cx="461699" cy="389669"/>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rgbClr val="E19520"/>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05</a:t>
            </a:r>
          </a:p>
        </p:txBody>
      </p:sp>
      <p:sp>
        <p:nvSpPr>
          <p:cNvPr id="25" name="TextBox 21"/>
          <p:cNvSpPr txBox="1"/>
          <p:nvPr/>
        </p:nvSpPr>
        <p:spPr>
          <a:xfrm>
            <a:off x="574813" y="2132820"/>
            <a:ext cx="1673773" cy="246221"/>
          </a:xfrm>
          <a:prstGeom prst="rect">
            <a:avLst/>
          </a:prstGeom>
          <a:noFill/>
        </p:spPr>
        <p:txBody>
          <a:bodyPr wrap="square" lIns="91423" tIns="0" rIns="91423" bIns="0" rtlCol="0" anchor="t">
            <a:spAutoFit/>
          </a:bodyPr>
          <a:lstStyle/>
          <a:p>
            <a:pPr algn="ctr">
              <a:defRPr/>
            </a:pPr>
            <a:r>
              <a:rPr lang="fr-FR" sz="1600" dirty="0"/>
              <a:t>La fiabilité</a:t>
            </a:r>
          </a:p>
        </p:txBody>
      </p:sp>
      <p:sp>
        <p:nvSpPr>
          <p:cNvPr id="27" name="TextBox 23"/>
          <p:cNvSpPr txBox="1"/>
          <p:nvPr/>
        </p:nvSpPr>
        <p:spPr>
          <a:xfrm>
            <a:off x="8272555" y="4897631"/>
            <a:ext cx="3442851" cy="246221"/>
          </a:xfrm>
          <a:prstGeom prst="rect">
            <a:avLst/>
          </a:prstGeom>
          <a:noFill/>
        </p:spPr>
        <p:txBody>
          <a:bodyPr wrap="square" lIns="91423" tIns="0" rIns="91423" bIns="0" rtlCol="0" anchor="t">
            <a:spAutoFit/>
          </a:bodyPr>
          <a:lstStyle/>
          <a:p>
            <a:pPr lvl="0"/>
            <a:r>
              <a:rPr lang="fr-FR" sz="1600" dirty="0"/>
              <a:t>La clarté du code</a:t>
            </a:r>
          </a:p>
        </p:txBody>
      </p:sp>
      <p:sp>
        <p:nvSpPr>
          <p:cNvPr id="29" name="TextBox 25"/>
          <p:cNvSpPr txBox="1"/>
          <p:nvPr/>
        </p:nvSpPr>
        <p:spPr>
          <a:xfrm>
            <a:off x="2152221" y="4940179"/>
            <a:ext cx="1910103" cy="246221"/>
          </a:xfrm>
          <a:prstGeom prst="rect">
            <a:avLst/>
          </a:prstGeom>
          <a:noFill/>
        </p:spPr>
        <p:txBody>
          <a:bodyPr wrap="square" lIns="91423" tIns="0" rIns="91423" bIns="0" rtlCol="0" anchor="t">
            <a:spAutoFit/>
          </a:bodyPr>
          <a:lstStyle/>
          <a:p>
            <a:pPr algn="ctr">
              <a:defRPr/>
            </a:pPr>
            <a:r>
              <a:rPr lang="fr-FR" sz="1600" dirty="0"/>
              <a:t>L’érgonomie</a:t>
            </a:r>
          </a:p>
        </p:txBody>
      </p:sp>
      <p:sp>
        <p:nvSpPr>
          <p:cNvPr id="31" name="TextBox 27"/>
          <p:cNvSpPr txBox="1"/>
          <p:nvPr/>
        </p:nvSpPr>
        <p:spPr>
          <a:xfrm>
            <a:off x="9788915" y="2155672"/>
            <a:ext cx="2069357" cy="470898"/>
          </a:xfrm>
          <a:prstGeom prst="rect">
            <a:avLst/>
          </a:prstGeom>
          <a:noFill/>
        </p:spPr>
        <p:txBody>
          <a:bodyPr wrap="square" lIns="91423" tIns="0" rIns="91423" bIns="0" rtlCol="0" anchor="t">
            <a:spAutoFit/>
          </a:bodyPr>
          <a:lstStyle/>
          <a:p>
            <a:pPr algn="ctr">
              <a:defRPr/>
            </a:pPr>
            <a:r>
              <a:rPr lang="fr-FR" sz="1600" dirty="0"/>
              <a:t>La sécurité</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6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34" name="Freeform 13"/>
          <p:cNvSpPr/>
          <p:nvPr/>
        </p:nvSpPr>
        <p:spPr bwMode="auto">
          <a:xfrm>
            <a:off x="4556953" y="1525459"/>
            <a:ext cx="461699" cy="398141"/>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rgbClr val="4D8689"/>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02</a:t>
            </a:r>
          </a:p>
        </p:txBody>
      </p:sp>
      <p:sp>
        <p:nvSpPr>
          <p:cNvPr id="35" name="Freeform 10"/>
          <p:cNvSpPr/>
          <p:nvPr/>
        </p:nvSpPr>
        <p:spPr bwMode="auto">
          <a:xfrm>
            <a:off x="5099133" y="1731406"/>
            <a:ext cx="434044" cy="950410"/>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38" name="Freeform 17"/>
          <p:cNvSpPr/>
          <p:nvPr/>
        </p:nvSpPr>
        <p:spPr bwMode="auto">
          <a:xfrm>
            <a:off x="7013813" y="1525459"/>
            <a:ext cx="461699" cy="389669"/>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rgbClr val="E19520"/>
          </a:solidFill>
          <a:ln w="5" cap="flat">
            <a:noFill/>
            <a:prstDash val="solid"/>
            <a:miter lim="800000"/>
          </a:ln>
        </p:spPr>
        <p:txBody>
          <a:bodyPr vert="horz" wrap="square" lIns="91423" tIns="45712" rIns="91423" bIns="45712"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ea typeface="Montserrat" panose="00000500000000000000" charset="0"/>
                <a:cs typeface="+mn-lt"/>
              </a:rPr>
              <a:t>03</a:t>
            </a:r>
          </a:p>
        </p:txBody>
      </p:sp>
      <p:sp>
        <p:nvSpPr>
          <p:cNvPr id="39" name="Freeform 12"/>
          <p:cNvSpPr/>
          <p:nvPr/>
        </p:nvSpPr>
        <p:spPr bwMode="auto">
          <a:xfrm>
            <a:off x="6390359" y="1731405"/>
            <a:ext cx="505160" cy="950411"/>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chemeClr val="bg1">
                <a:lumMod val="50000"/>
              </a:scheme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23" tIns="45712" rIns="91423" bIns="45712"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ea typeface="Montserrat" panose="00000500000000000000" charset="0"/>
              <a:cs typeface="+mn-lt"/>
            </a:endParaRPr>
          </a:p>
        </p:txBody>
      </p:sp>
      <p:sp>
        <p:nvSpPr>
          <p:cNvPr id="41" name="TextBox 27"/>
          <p:cNvSpPr txBox="1"/>
          <p:nvPr/>
        </p:nvSpPr>
        <p:spPr>
          <a:xfrm>
            <a:off x="7190138" y="1563231"/>
            <a:ext cx="3009608" cy="470898"/>
          </a:xfrm>
          <a:prstGeom prst="rect">
            <a:avLst/>
          </a:prstGeom>
          <a:noFill/>
        </p:spPr>
        <p:txBody>
          <a:bodyPr wrap="square" lIns="91423" tIns="0" rIns="91423" bIns="0" rtlCol="0" anchor="t">
            <a:spAutoFit/>
          </a:bodyPr>
          <a:lstStyle/>
          <a:p>
            <a:pPr algn="ctr">
              <a:defRPr/>
            </a:pPr>
            <a:r>
              <a:rPr lang="fr-FR" sz="1600" dirty="0"/>
              <a:t>La facilité d’utilisation</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6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2" name="TextBox 27"/>
          <p:cNvSpPr txBox="1"/>
          <p:nvPr/>
        </p:nvSpPr>
        <p:spPr>
          <a:xfrm>
            <a:off x="2329827" y="1584062"/>
            <a:ext cx="2375098" cy="470898"/>
          </a:xfrm>
          <a:prstGeom prst="rect">
            <a:avLst/>
          </a:prstGeom>
          <a:noFill/>
        </p:spPr>
        <p:txBody>
          <a:bodyPr wrap="square" lIns="91423" tIns="0" rIns="91423" bIns="0" rtlCol="0" anchor="t">
            <a:spAutoFit/>
          </a:bodyPr>
          <a:lstStyle/>
          <a:p>
            <a:pPr algn="ctr">
              <a:defRPr/>
            </a:pPr>
            <a:r>
              <a:rPr lang="fr-FR" sz="1600" dirty="0"/>
              <a:t>La maintenabilité</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6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Tree>
    <p:extLst>
      <p:ext uri="{BB962C8B-B14F-4D97-AF65-F5344CB8AC3E}">
        <p14:creationId xmlns:p14="http://schemas.microsoft.com/office/powerpoint/2010/main" val="543372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16" presetClass="entr" presetSubtype="21"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inVertical)">
                                      <p:cBhvr>
                                        <p:cTn id="48" dur="500"/>
                                        <p:tgtEl>
                                          <p:spTgt spid="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arn(inVertical)">
                                      <p:cBhvr>
                                        <p:cTn id="51" dur="500"/>
                                        <p:tgtEl>
                                          <p:spTgt spid="8"/>
                                        </p:tgtEl>
                                      </p:cBhvr>
                                    </p:animEffect>
                                  </p:childTnLst>
                                </p:cTn>
                              </p:par>
                            </p:childTnLst>
                          </p:cTn>
                        </p:par>
                        <p:par>
                          <p:cTn id="52" fill="hold">
                            <p:stCondLst>
                              <p:cond delay="2000"/>
                            </p:stCondLst>
                            <p:childTnLst>
                              <p:par>
                                <p:cTn id="53" presetID="22" presetClass="entr" presetSubtype="2"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right)">
                                      <p:cBhvr>
                                        <p:cTn id="55" dur="500"/>
                                        <p:tgtEl>
                                          <p:spTgt spid="11"/>
                                        </p:tgtEl>
                                      </p:cBhvr>
                                    </p:animEffect>
                                  </p:childTnLst>
                                </p:cTn>
                              </p:par>
                            </p:childTnLst>
                          </p:cTn>
                        </p:par>
                        <p:par>
                          <p:cTn id="56" fill="hold">
                            <p:stCondLst>
                              <p:cond delay="2500"/>
                            </p:stCondLst>
                            <p:childTnLst>
                              <p:par>
                                <p:cTn id="57" presetID="55"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strVal val="#ppt_w*0.70"/>
                                          </p:val>
                                        </p:tav>
                                        <p:tav tm="100000">
                                          <p:val>
                                            <p:strVal val="#ppt_w"/>
                                          </p:val>
                                        </p:tav>
                                      </p:tavLst>
                                    </p:anim>
                                    <p:anim calcmode="lin" valueType="num">
                                      <p:cBhvr>
                                        <p:cTn id="60" dur="500" fill="hold"/>
                                        <p:tgtEl>
                                          <p:spTgt spid="14"/>
                                        </p:tgtEl>
                                        <p:attrNameLst>
                                          <p:attrName>ppt_h</p:attrName>
                                        </p:attrNameLst>
                                      </p:cBhvr>
                                      <p:tavLst>
                                        <p:tav tm="0">
                                          <p:val>
                                            <p:strVal val="#ppt_h"/>
                                          </p:val>
                                        </p:tav>
                                        <p:tav tm="100000">
                                          <p:val>
                                            <p:strVal val="#ppt_h"/>
                                          </p:val>
                                        </p:tav>
                                      </p:tavLst>
                                    </p:anim>
                                    <p:animEffect transition="in" filter="fade">
                                      <p:cBhvr>
                                        <p:cTn id="61" dur="500"/>
                                        <p:tgtEl>
                                          <p:spTgt spid="14"/>
                                        </p:tgtEl>
                                      </p:cBhvr>
                                    </p:animEffect>
                                  </p:childTnLst>
                                </p:cTn>
                              </p:par>
                            </p:childTnLst>
                          </p:cTn>
                        </p:par>
                        <p:par>
                          <p:cTn id="62" fill="hold">
                            <p:stCondLst>
                              <p:cond delay="3000"/>
                            </p:stCondLst>
                            <p:childTnLst>
                              <p:par>
                                <p:cTn id="63" presetID="22" presetClass="entr" presetSubtype="2"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right)">
                                      <p:cBhvr>
                                        <p:cTn id="65" dur="500"/>
                                        <p:tgtEl>
                                          <p:spTgt spid="25"/>
                                        </p:tgtEl>
                                      </p:cBhvr>
                                    </p:animEffect>
                                  </p:childTnLst>
                                </p:cTn>
                              </p:par>
                            </p:childTnLst>
                          </p:cTn>
                        </p:par>
                        <p:par>
                          <p:cTn id="66" fill="hold">
                            <p:stCondLst>
                              <p:cond delay="3500"/>
                            </p:stCondLst>
                            <p:childTnLst>
                              <p:par>
                                <p:cTn id="67" presetID="22" presetClass="entr" presetSubtype="2"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right)">
                                      <p:cBhvr>
                                        <p:cTn id="69" dur="500"/>
                                        <p:tgtEl>
                                          <p:spTgt spid="35"/>
                                        </p:tgtEl>
                                      </p:cBhvr>
                                    </p:animEffect>
                                  </p:childTnLst>
                                </p:cTn>
                              </p:par>
                            </p:childTnLst>
                          </p:cTn>
                        </p:par>
                        <p:par>
                          <p:cTn id="70" fill="hold">
                            <p:stCondLst>
                              <p:cond delay="4000"/>
                            </p:stCondLst>
                            <p:childTnLst>
                              <p:par>
                                <p:cTn id="71" presetID="55"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500" fill="hold"/>
                                        <p:tgtEl>
                                          <p:spTgt spid="34"/>
                                        </p:tgtEl>
                                        <p:attrNameLst>
                                          <p:attrName>ppt_w</p:attrName>
                                        </p:attrNameLst>
                                      </p:cBhvr>
                                      <p:tavLst>
                                        <p:tav tm="0">
                                          <p:val>
                                            <p:strVal val="#ppt_w*0.70"/>
                                          </p:val>
                                        </p:tav>
                                        <p:tav tm="100000">
                                          <p:val>
                                            <p:strVal val="#ppt_w"/>
                                          </p:val>
                                        </p:tav>
                                      </p:tavLst>
                                    </p:anim>
                                    <p:anim calcmode="lin" valueType="num">
                                      <p:cBhvr>
                                        <p:cTn id="74" dur="500" fill="hold"/>
                                        <p:tgtEl>
                                          <p:spTgt spid="34"/>
                                        </p:tgtEl>
                                        <p:attrNameLst>
                                          <p:attrName>ppt_h</p:attrName>
                                        </p:attrNameLst>
                                      </p:cBhvr>
                                      <p:tavLst>
                                        <p:tav tm="0">
                                          <p:val>
                                            <p:strVal val="#ppt_h"/>
                                          </p:val>
                                        </p:tav>
                                        <p:tav tm="100000">
                                          <p:val>
                                            <p:strVal val="#ppt_h"/>
                                          </p:val>
                                        </p:tav>
                                      </p:tavLst>
                                    </p:anim>
                                    <p:animEffect transition="in" filter="fade">
                                      <p:cBhvr>
                                        <p:cTn id="75" dur="500"/>
                                        <p:tgtEl>
                                          <p:spTgt spid="34"/>
                                        </p:tgtEl>
                                      </p:cBhvr>
                                    </p:animEffect>
                                  </p:childTnLst>
                                </p:cTn>
                              </p:par>
                            </p:childTnLst>
                          </p:cTn>
                        </p:par>
                        <p:par>
                          <p:cTn id="76" fill="hold">
                            <p:stCondLst>
                              <p:cond delay="4500"/>
                            </p:stCondLst>
                            <p:childTnLst>
                              <p:par>
                                <p:cTn id="77" presetID="22" presetClass="entr" presetSubtype="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5000"/>
                            </p:stCondLst>
                            <p:childTnLst>
                              <p:par>
                                <p:cTn id="81" presetID="22" presetClass="entr" presetSubtype="8"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childTnLst>
                          </p:cTn>
                        </p:par>
                        <p:par>
                          <p:cTn id="84" fill="hold">
                            <p:stCondLst>
                              <p:cond delay="5500"/>
                            </p:stCondLst>
                            <p:childTnLst>
                              <p:par>
                                <p:cTn id="85" presetID="55" presetClass="entr" presetSubtype="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strVal val="#ppt_w*0.70"/>
                                          </p:val>
                                        </p:tav>
                                        <p:tav tm="100000">
                                          <p:val>
                                            <p:strVal val="#ppt_w"/>
                                          </p:val>
                                        </p:tav>
                                      </p:tavLst>
                                    </p:anim>
                                    <p:anim calcmode="lin" valueType="num">
                                      <p:cBhvr>
                                        <p:cTn id="88" dur="500" fill="hold"/>
                                        <p:tgtEl>
                                          <p:spTgt spid="38"/>
                                        </p:tgtEl>
                                        <p:attrNameLst>
                                          <p:attrName>ppt_h</p:attrName>
                                        </p:attrNameLst>
                                      </p:cBhvr>
                                      <p:tavLst>
                                        <p:tav tm="0">
                                          <p:val>
                                            <p:strVal val="#ppt_h"/>
                                          </p:val>
                                        </p:tav>
                                        <p:tav tm="100000">
                                          <p:val>
                                            <p:strVal val="#ppt_h"/>
                                          </p:val>
                                        </p:tav>
                                      </p:tavLst>
                                    </p:anim>
                                    <p:animEffect transition="in" filter="fade">
                                      <p:cBhvr>
                                        <p:cTn id="89" dur="500"/>
                                        <p:tgtEl>
                                          <p:spTgt spid="38"/>
                                        </p:tgtEl>
                                      </p:cBhvr>
                                    </p:animEffect>
                                  </p:childTnLst>
                                </p:cTn>
                              </p:par>
                            </p:childTnLst>
                          </p:cTn>
                        </p:par>
                        <p:par>
                          <p:cTn id="90" fill="hold">
                            <p:stCondLst>
                              <p:cond delay="6000"/>
                            </p:stCondLst>
                            <p:childTnLst>
                              <p:par>
                                <p:cTn id="91" presetID="22" presetClass="entr" presetSubtype="8" fill="hold" grpId="0" nodeType="after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par>
                          <p:cTn id="94" fill="hold">
                            <p:stCondLst>
                              <p:cond delay="6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par>
                          <p:cTn id="98" fill="hold">
                            <p:stCondLst>
                              <p:cond delay="7000"/>
                            </p:stCondLst>
                            <p:childTnLst>
                              <p:par>
                                <p:cTn id="99" presetID="55" presetClass="entr" presetSubtype="0" fill="hold" grpId="0" nodeType="after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strVal val="#ppt_w*0.70"/>
                                          </p:val>
                                        </p:tav>
                                        <p:tav tm="100000">
                                          <p:val>
                                            <p:strVal val="#ppt_w"/>
                                          </p:val>
                                        </p:tav>
                                      </p:tavLst>
                                    </p:anim>
                                    <p:anim calcmode="lin" valueType="num">
                                      <p:cBhvr>
                                        <p:cTn id="102" dur="500" fill="hold"/>
                                        <p:tgtEl>
                                          <p:spTgt spid="16"/>
                                        </p:tgtEl>
                                        <p:attrNameLst>
                                          <p:attrName>ppt_h</p:attrName>
                                        </p:attrNameLst>
                                      </p:cBhvr>
                                      <p:tavLst>
                                        <p:tav tm="0">
                                          <p:val>
                                            <p:strVal val="#ppt_h"/>
                                          </p:val>
                                        </p:tav>
                                        <p:tav tm="100000">
                                          <p:val>
                                            <p:strVal val="#ppt_h"/>
                                          </p:val>
                                        </p:tav>
                                      </p:tavLst>
                                    </p:anim>
                                    <p:animEffect transition="in" filter="fade">
                                      <p:cBhvr>
                                        <p:cTn id="103" dur="500"/>
                                        <p:tgtEl>
                                          <p:spTgt spid="16"/>
                                        </p:tgtEl>
                                      </p:cBhvr>
                                    </p:animEffect>
                                  </p:childTnLst>
                                </p:cTn>
                              </p:par>
                            </p:childTnLst>
                          </p:cTn>
                        </p:par>
                        <p:par>
                          <p:cTn id="104" fill="hold">
                            <p:stCondLst>
                              <p:cond delay="7500"/>
                            </p:stCondLst>
                            <p:childTnLst>
                              <p:par>
                                <p:cTn id="105" presetID="22" presetClass="entr" presetSubtype="8"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left)">
                                      <p:cBhvr>
                                        <p:cTn id="107" dur="500"/>
                                        <p:tgtEl>
                                          <p:spTgt spid="31"/>
                                        </p:tgtEl>
                                      </p:cBhvr>
                                    </p:animEffect>
                                  </p:childTnLst>
                                </p:cTn>
                              </p:par>
                            </p:childTnLst>
                          </p:cTn>
                        </p:par>
                        <p:par>
                          <p:cTn id="108" fill="hold">
                            <p:stCondLst>
                              <p:cond delay="8000"/>
                            </p:stCondLst>
                            <p:childTnLst>
                              <p:par>
                                <p:cTn id="109" presetID="22" presetClass="entr" presetSubtype="8"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wipe(left)">
                                      <p:cBhvr>
                                        <p:cTn id="111" dur="500"/>
                                        <p:tgtEl>
                                          <p:spTgt spid="19"/>
                                        </p:tgtEl>
                                      </p:cBhvr>
                                    </p:animEffect>
                                  </p:childTnLst>
                                </p:cTn>
                              </p:par>
                            </p:childTnLst>
                          </p:cTn>
                        </p:par>
                        <p:par>
                          <p:cTn id="112" fill="hold">
                            <p:stCondLst>
                              <p:cond delay="8500"/>
                            </p:stCondLst>
                            <p:childTnLst>
                              <p:par>
                                <p:cTn id="113" presetID="55" presetClass="entr" presetSubtype="0" fill="hold" grpId="0" nodeType="after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p:cTn id="115" dur="500" fill="hold"/>
                                        <p:tgtEl>
                                          <p:spTgt spid="20"/>
                                        </p:tgtEl>
                                        <p:attrNameLst>
                                          <p:attrName>ppt_w</p:attrName>
                                        </p:attrNameLst>
                                      </p:cBhvr>
                                      <p:tavLst>
                                        <p:tav tm="0">
                                          <p:val>
                                            <p:strVal val="#ppt_w*0.70"/>
                                          </p:val>
                                        </p:tav>
                                        <p:tav tm="100000">
                                          <p:val>
                                            <p:strVal val="#ppt_w"/>
                                          </p:val>
                                        </p:tav>
                                      </p:tavLst>
                                    </p:anim>
                                    <p:anim calcmode="lin" valueType="num">
                                      <p:cBhvr>
                                        <p:cTn id="116" dur="500" fill="hold"/>
                                        <p:tgtEl>
                                          <p:spTgt spid="20"/>
                                        </p:tgtEl>
                                        <p:attrNameLst>
                                          <p:attrName>ppt_h</p:attrName>
                                        </p:attrNameLst>
                                      </p:cBhvr>
                                      <p:tavLst>
                                        <p:tav tm="0">
                                          <p:val>
                                            <p:strVal val="#ppt_h"/>
                                          </p:val>
                                        </p:tav>
                                        <p:tav tm="100000">
                                          <p:val>
                                            <p:strVal val="#ppt_h"/>
                                          </p:val>
                                        </p:tav>
                                      </p:tavLst>
                                    </p:anim>
                                    <p:animEffect transition="in" filter="fade">
                                      <p:cBhvr>
                                        <p:cTn id="117" dur="500"/>
                                        <p:tgtEl>
                                          <p:spTgt spid="20"/>
                                        </p:tgtEl>
                                      </p:cBhvr>
                                    </p:animEffect>
                                  </p:childTnLst>
                                </p:cTn>
                              </p:par>
                            </p:childTnLst>
                          </p:cTn>
                        </p:par>
                        <p:par>
                          <p:cTn id="118" fill="hold">
                            <p:stCondLst>
                              <p:cond delay="9000"/>
                            </p:stCondLst>
                            <p:childTnLst>
                              <p:par>
                                <p:cTn id="119" presetID="22" presetClass="entr" presetSubtype="8" fill="hold" grpId="0" nodeType="after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wipe(left)">
                                      <p:cBhvr>
                                        <p:cTn id="121" dur="500"/>
                                        <p:tgtEl>
                                          <p:spTgt spid="27"/>
                                        </p:tgtEl>
                                      </p:cBhvr>
                                    </p:animEffect>
                                  </p:childTnLst>
                                </p:cTn>
                              </p:par>
                            </p:childTnLst>
                          </p:cTn>
                        </p:par>
                        <p:par>
                          <p:cTn id="122" fill="hold">
                            <p:stCondLst>
                              <p:cond delay="9500"/>
                            </p:stCondLst>
                            <p:childTnLst>
                              <p:par>
                                <p:cTn id="123" presetID="22" presetClass="entr" presetSubtype="2" fill="hold" grpId="0" nodeType="afterEffect">
                                  <p:stCondLst>
                                    <p:cond delay="0"/>
                                  </p:stCondLst>
                                  <p:childTnLst>
                                    <p:set>
                                      <p:cBhvr>
                                        <p:cTn id="124" dur="1" fill="hold">
                                          <p:stCondLst>
                                            <p:cond delay="0"/>
                                          </p:stCondLst>
                                        </p:cTn>
                                        <p:tgtEl>
                                          <p:spTgt spid="17"/>
                                        </p:tgtEl>
                                        <p:attrNameLst>
                                          <p:attrName>style.visibility</p:attrName>
                                        </p:attrNameLst>
                                      </p:cBhvr>
                                      <p:to>
                                        <p:strVal val="visible"/>
                                      </p:to>
                                    </p:set>
                                    <p:animEffect transition="in" filter="wipe(right)">
                                      <p:cBhvr>
                                        <p:cTn id="125" dur="500"/>
                                        <p:tgtEl>
                                          <p:spTgt spid="17"/>
                                        </p:tgtEl>
                                      </p:cBhvr>
                                    </p:animEffect>
                                  </p:childTnLst>
                                </p:cTn>
                              </p:par>
                            </p:childTnLst>
                          </p:cTn>
                        </p:par>
                        <p:par>
                          <p:cTn id="126" fill="hold">
                            <p:stCondLst>
                              <p:cond delay="10000"/>
                            </p:stCondLst>
                            <p:childTnLst>
                              <p:par>
                                <p:cTn id="127" presetID="55" presetClass="entr" presetSubtype="0" fill="hold" grpId="0" nodeType="afterEffect">
                                  <p:stCondLst>
                                    <p:cond delay="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500" fill="hold"/>
                                        <p:tgtEl>
                                          <p:spTgt spid="18"/>
                                        </p:tgtEl>
                                        <p:attrNameLst>
                                          <p:attrName>ppt_w</p:attrName>
                                        </p:attrNameLst>
                                      </p:cBhvr>
                                      <p:tavLst>
                                        <p:tav tm="0">
                                          <p:val>
                                            <p:strVal val="#ppt_w*0.70"/>
                                          </p:val>
                                        </p:tav>
                                        <p:tav tm="100000">
                                          <p:val>
                                            <p:strVal val="#ppt_w"/>
                                          </p:val>
                                        </p:tav>
                                      </p:tavLst>
                                    </p:anim>
                                    <p:anim calcmode="lin" valueType="num">
                                      <p:cBhvr>
                                        <p:cTn id="130" dur="500" fill="hold"/>
                                        <p:tgtEl>
                                          <p:spTgt spid="18"/>
                                        </p:tgtEl>
                                        <p:attrNameLst>
                                          <p:attrName>ppt_h</p:attrName>
                                        </p:attrNameLst>
                                      </p:cBhvr>
                                      <p:tavLst>
                                        <p:tav tm="0">
                                          <p:val>
                                            <p:strVal val="#ppt_h"/>
                                          </p:val>
                                        </p:tav>
                                        <p:tav tm="100000">
                                          <p:val>
                                            <p:strVal val="#ppt_h"/>
                                          </p:val>
                                        </p:tav>
                                      </p:tavLst>
                                    </p:anim>
                                    <p:animEffect transition="in" filter="fade">
                                      <p:cBhvr>
                                        <p:cTn id="131" dur="500"/>
                                        <p:tgtEl>
                                          <p:spTgt spid="18"/>
                                        </p:tgtEl>
                                      </p:cBhvr>
                                    </p:animEffect>
                                  </p:childTnLst>
                                </p:cTn>
                              </p:par>
                            </p:childTnLst>
                          </p:cTn>
                        </p:par>
                        <p:par>
                          <p:cTn id="132" fill="hold">
                            <p:stCondLst>
                              <p:cond delay="10500"/>
                            </p:stCondLst>
                            <p:childTnLst>
                              <p:par>
                                <p:cTn id="133" presetID="22" presetClass="entr" presetSubtype="2" fill="hold" grpId="0" nodeType="after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wipe(right)">
                                      <p:cBhvr>
                                        <p:cTn id="1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3" grpId="0" bldLvl="0" animBg="1"/>
      <p:bldP spid="7" grpId="0" bldLvl="0" animBg="1"/>
      <p:bldP spid="8" grpId="0" bldLvl="0" animBg="1"/>
      <p:bldP spid="11"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5" grpId="0"/>
      <p:bldP spid="27" grpId="0"/>
      <p:bldP spid="29" grpId="0"/>
      <p:bldP spid="31" grpId="0"/>
      <p:bldP spid="34" grpId="0" bldLvl="0" animBg="1"/>
      <p:bldP spid="35" grpId="0" bldLvl="0" animBg="1"/>
      <p:bldP spid="38" grpId="0" bldLvl="0" animBg="1"/>
      <p:bldP spid="39" grpId="0" bldLvl="0" animBg="1"/>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3"/>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647664" y="719930"/>
            <a:ext cx="699047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07</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289121"/>
            <a:ext cx="5372101" cy="1261884"/>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Diagramme de Gantt</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570844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40" y="328027"/>
            <a:ext cx="9255416" cy="646331"/>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Diagramme de Gantt :</a:t>
            </a:r>
            <a:endParaRPr lang="zh-CN" altLang="en-US" sz="3600" b="1" dirty="0">
              <a:solidFill>
                <a:schemeClr val="tx1">
                  <a:lumMod val="85000"/>
                  <a:lumOff val="15000"/>
                </a:schemeClr>
              </a:solidFill>
              <a:latin typeface="+mn-ea"/>
              <a:cs typeface="Montserrat" panose="00000500000000000000" charset="0"/>
            </a:endParaRPr>
          </a:p>
        </p:txBody>
      </p:sp>
      <p:pic>
        <p:nvPicPr>
          <p:cNvPr id="2" name="Image 1">
            <a:extLst>
              <a:ext uri="{FF2B5EF4-FFF2-40B4-BE49-F238E27FC236}">
                <a16:creationId xmlns:a16="http://schemas.microsoft.com/office/drawing/2014/main" id="{1FC61832-FD07-0C80-17A4-FF5439BC8B2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4831" b="23423"/>
          <a:stretch/>
        </p:blipFill>
        <p:spPr bwMode="auto">
          <a:xfrm>
            <a:off x="121555" y="1756555"/>
            <a:ext cx="11952000" cy="3929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41451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3"/>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08</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581509"/>
            <a:ext cx="5372101" cy="677108"/>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Conception</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323815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40" y="328027"/>
            <a:ext cx="9255416" cy="646331"/>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Diagramme de cas d’utilisation :</a:t>
            </a:r>
            <a:endParaRPr lang="zh-CN" altLang="en-US" sz="3600" b="1" dirty="0">
              <a:solidFill>
                <a:schemeClr val="tx1">
                  <a:lumMod val="85000"/>
                  <a:lumOff val="15000"/>
                </a:schemeClr>
              </a:solidFill>
              <a:latin typeface="+mn-ea"/>
              <a:cs typeface="Montserrat" panose="00000500000000000000" charset="0"/>
            </a:endParaRPr>
          </a:p>
        </p:txBody>
      </p:sp>
      <p:pic>
        <p:nvPicPr>
          <p:cNvPr id="2" name="Image 1">
            <a:extLst>
              <a:ext uri="{FF2B5EF4-FFF2-40B4-BE49-F238E27FC236}">
                <a16:creationId xmlns:a16="http://schemas.microsoft.com/office/drawing/2014/main" id="{983028CF-E9E9-AC15-86FB-CFF451B4861A}"/>
              </a:ext>
            </a:extLst>
          </p:cNvPr>
          <p:cNvPicPr>
            <a:picLocks noChangeAspect="1"/>
          </p:cNvPicPr>
          <p:nvPr/>
        </p:nvPicPr>
        <p:blipFill>
          <a:blip r:embed="rId8"/>
          <a:stretch>
            <a:fillRect/>
          </a:stretch>
        </p:blipFill>
        <p:spPr>
          <a:xfrm>
            <a:off x="3618036" y="1030955"/>
            <a:ext cx="4912712" cy="565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7618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230"/>
            <a:ext cx="12192000" cy="6858001"/>
          </a:xfrm>
          <a:prstGeom prst="rect">
            <a:avLst/>
          </a:prstGeom>
        </p:spPr>
      </p:pic>
      <p:sp>
        <p:nvSpPr>
          <p:cNvPr id="9" name="等腰三角形 8"/>
          <p:cNvSpPr/>
          <p:nvPr/>
        </p:nvSpPr>
        <p:spPr>
          <a:xfrm rot="5400000">
            <a:off x="384463" y="5622480"/>
            <a:ext cx="1005695" cy="866978"/>
          </a:xfrm>
          <a:prstGeom prst="triangl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1833" y="0"/>
            <a:ext cx="1380167" cy="1380167"/>
          </a:xfrm>
          <a:prstGeom prst="rect">
            <a:avLst/>
          </a:prstGeom>
        </p:spPr>
      </p:pic>
      <p:sp>
        <p:nvSpPr>
          <p:cNvPr id="12" name="等腰三角形 11"/>
          <p:cNvSpPr/>
          <p:nvPr/>
        </p:nvSpPr>
        <p:spPr>
          <a:xfrm rot="10800000">
            <a:off x="1320800" y="1195940"/>
            <a:ext cx="539707" cy="465265"/>
          </a:xfrm>
          <a:prstGeom prst="triangle">
            <a:avLst/>
          </a:prstGeom>
          <a:solidFill>
            <a:srgbClr val="C4A159"/>
          </a:solidFill>
          <a:ln>
            <a:noFill/>
          </a:ln>
          <a:effectLst>
            <a:innerShdw blurRad="63500" dist="50800" dir="81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8" name="圆: 空心 7"/>
          <p:cNvSpPr/>
          <p:nvPr/>
        </p:nvSpPr>
        <p:spPr>
          <a:xfrm>
            <a:off x="10672895" y="644534"/>
            <a:ext cx="863120" cy="863120"/>
          </a:xfrm>
          <a:prstGeom prst="donut">
            <a:avLst>
              <a:gd name="adj" fmla="val 8795"/>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ontserrat" panose="00000500000000000000" charset="0"/>
            </a:endParaRPr>
          </a:p>
        </p:txBody>
      </p:sp>
      <p:sp>
        <p:nvSpPr>
          <p:cNvPr id="14" name="椭圆 13"/>
          <p:cNvSpPr/>
          <p:nvPr/>
        </p:nvSpPr>
        <p:spPr>
          <a:xfrm>
            <a:off x="425496" y="4837595"/>
            <a:ext cx="461814" cy="461814"/>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19" name="文本框 312"/>
          <p:cNvSpPr txBox="1">
            <a:spLocks noChangeArrowheads="1"/>
          </p:cNvSpPr>
          <p:nvPr/>
        </p:nvSpPr>
        <p:spPr bwMode="auto">
          <a:xfrm>
            <a:off x="3394894" y="1323350"/>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1</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0" name="文本框 313"/>
          <p:cNvSpPr txBox="1">
            <a:spLocks noChangeArrowheads="1"/>
          </p:cNvSpPr>
          <p:nvPr/>
        </p:nvSpPr>
        <p:spPr bwMode="auto">
          <a:xfrm>
            <a:off x="3394895" y="3367423"/>
            <a:ext cx="1768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3</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1" name="文本框 314"/>
          <p:cNvSpPr txBox="1">
            <a:spLocks noChangeArrowheads="1"/>
          </p:cNvSpPr>
          <p:nvPr/>
        </p:nvSpPr>
        <p:spPr bwMode="auto">
          <a:xfrm>
            <a:off x="3239771" y="4346211"/>
            <a:ext cx="20326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4</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3" name="文本框 316"/>
          <p:cNvSpPr txBox="1">
            <a:spLocks noChangeArrowheads="1"/>
          </p:cNvSpPr>
          <p:nvPr/>
        </p:nvSpPr>
        <p:spPr bwMode="auto">
          <a:xfrm>
            <a:off x="3301368" y="1790368"/>
            <a:ext cx="19094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chemeClr val="tx1">
                    <a:lumMod val="85000"/>
                    <a:lumOff val="15000"/>
                  </a:schemeClr>
                </a:solidFill>
                <a:latin typeface="+mn-ea"/>
                <a:ea typeface="+mn-ea"/>
                <a:cs typeface="Montserrat" panose="00000500000000000000" charset="0"/>
              </a:rPr>
              <a:t>Introduction</a:t>
            </a:r>
          </a:p>
        </p:txBody>
      </p:sp>
      <p:sp>
        <p:nvSpPr>
          <p:cNvPr id="24" name="文本框 317"/>
          <p:cNvSpPr txBox="1">
            <a:spLocks noChangeArrowheads="1"/>
          </p:cNvSpPr>
          <p:nvPr/>
        </p:nvSpPr>
        <p:spPr bwMode="auto">
          <a:xfrm>
            <a:off x="2833872" y="3814188"/>
            <a:ext cx="28905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fr-FR" altLang="zh-CN" sz="2000" b="1" dirty="0">
                <a:solidFill>
                  <a:schemeClr val="tx1">
                    <a:lumMod val="85000"/>
                    <a:lumOff val="15000"/>
                  </a:schemeClr>
                </a:solidFill>
                <a:latin typeface="+mn-ea"/>
                <a:ea typeface="+mn-ea"/>
                <a:cs typeface="Montserrat" panose="00000500000000000000" charset="0"/>
              </a:rPr>
              <a:t>Etude de l’éxistant</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5" name="文本框 318"/>
          <p:cNvSpPr txBox="1">
            <a:spLocks noChangeArrowheads="1"/>
          </p:cNvSpPr>
          <p:nvPr/>
        </p:nvSpPr>
        <p:spPr bwMode="auto">
          <a:xfrm>
            <a:off x="2037984" y="4804427"/>
            <a:ext cx="44822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fr-FR" altLang="zh-CN" sz="2000" b="1" dirty="0">
                <a:solidFill>
                  <a:schemeClr val="tx1">
                    <a:lumMod val="85000"/>
                    <a:lumOff val="15000"/>
                  </a:schemeClr>
                </a:solidFill>
                <a:latin typeface="+mn-ea"/>
                <a:cs typeface="Montserrat" panose="00000500000000000000" charset="0"/>
              </a:rPr>
              <a:t>Cahier de charge</a:t>
            </a:r>
            <a:endParaRPr lang="zh-CN" altLang="en-US" sz="2000" b="1" dirty="0">
              <a:solidFill>
                <a:schemeClr val="tx1">
                  <a:lumMod val="85000"/>
                  <a:lumOff val="15000"/>
                </a:schemeClr>
              </a:solidFill>
              <a:latin typeface="+mn-ea"/>
              <a:cs typeface="Montserrat" panose="00000500000000000000" charset="0"/>
            </a:endParaRPr>
          </a:p>
        </p:txBody>
      </p:sp>
      <p:sp>
        <p:nvSpPr>
          <p:cNvPr id="35" name="MH_Others_2"/>
          <p:cNvSpPr txBox="1"/>
          <p:nvPr>
            <p:custDataLst>
              <p:tags r:id="rId1"/>
            </p:custDataLst>
          </p:nvPr>
        </p:nvSpPr>
        <p:spPr>
          <a:xfrm>
            <a:off x="-261529" y="465009"/>
            <a:ext cx="3979333" cy="677108"/>
          </a:xfrm>
          <a:prstGeom prst="rect">
            <a:avLst/>
          </a:prstGeom>
          <a:noFill/>
        </p:spPr>
        <p:txBody>
          <a:bodyPr vert="horz" wrap="square" lIns="0" tIns="0" rIns="0" bIns="0" rtlCol="0" anchor="ctr" anchorCtr="0">
            <a:spAutoFit/>
          </a:bodyPr>
          <a:lstStyle>
            <a:defPPr>
              <a:defRPr lang="zh-CN"/>
            </a:defPPr>
            <a:lvl1pPr algn="ctr">
              <a:defRPr sz="10930" b="1">
                <a:gradFill>
                  <a:gsLst>
                    <a:gs pos="8000">
                      <a:srgbClr val="9B7F45"/>
                    </a:gs>
                    <a:gs pos="83000">
                      <a:srgbClr val="E7D6B6"/>
                    </a:gs>
                  </a:gsLst>
                  <a:lin ang="8100000" scaled="1"/>
                </a:gradFill>
                <a:effectLst>
                  <a:innerShdw blurRad="63500" dist="50800" dir="18900000">
                    <a:prstClr val="black">
                      <a:alpha val="50000"/>
                    </a:prstClr>
                  </a:innerShdw>
                </a:effectLst>
                <a:latin typeface="+mn-ea"/>
              </a:defRPr>
            </a:lvl1pPr>
          </a:lstStyle>
          <a:p>
            <a:r>
              <a:rPr lang="en-US" altLang="zh-CN" sz="4400" spc="600" dirty="0">
                <a:gradFill>
                  <a:gsLst>
                    <a:gs pos="28000">
                      <a:srgbClr val="9B7F45"/>
                    </a:gs>
                    <a:gs pos="83000">
                      <a:srgbClr val="E7D6B6"/>
                    </a:gs>
                  </a:gsLst>
                  <a:lin ang="8100000" scaled="1"/>
                </a:gradFill>
                <a:cs typeface="Montserrat" panose="00000500000000000000" charset="0"/>
                <a:sym typeface="Arial" panose="020B0604020202020204" pitchFamily="34" charset="0"/>
              </a:rPr>
              <a:t>PLAN</a:t>
            </a:r>
            <a:endParaRPr lang="zh-CN" altLang="en-US" sz="4400" spc="600" dirty="0">
              <a:gradFill>
                <a:gsLst>
                  <a:gs pos="28000">
                    <a:srgbClr val="9B7F45"/>
                  </a:gs>
                  <a:gs pos="83000">
                    <a:srgbClr val="E7D6B6"/>
                  </a:gs>
                </a:gsLst>
                <a:lin ang="8100000" scaled="1"/>
              </a:gradFill>
              <a:cs typeface="Montserrat" panose="00000500000000000000" charset="0"/>
              <a:sym typeface="Arial" panose="020B0604020202020204" pitchFamily="34" charset="0"/>
            </a:endParaRPr>
          </a:p>
        </p:txBody>
      </p:sp>
      <p:sp>
        <p:nvSpPr>
          <p:cNvPr id="27" name="文本框 315">
            <a:extLst>
              <a:ext uri="{FF2B5EF4-FFF2-40B4-BE49-F238E27FC236}">
                <a16:creationId xmlns:a16="http://schemas.microsoft.com/office/drawing/2014/main" id="{9DD03D92-60AB-4B48-923F-30C7FB8E6B63}"/>
              </a:ext>
            </a:extLst>
          </p:cNvPr>
          <p:cNvSpPr txBox="1">
            <a:spLocks noChangeArrowheads="1"/>
          </p:cNvSpPr>
          <p:nvPr/>
        </p:nvSpPr>
        <p:spPr bwMode="auto">
          <a:xfrm>
            <a:off x="3336966" y="5408321"/>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5</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8" name="文本框 319">
            <a:extLst>
              <a:ext uri="{FF2B5EF4-FFF2-40B4-BE49-F238E27FC236}">
                <a16:creationId xmlns:a16="http://schemas.microsoft.com/office/drawing/2014/main" id="{0EA3CA6F-4B01-46EF-A88F-89B13695302F}"/>
              </a:ext>
            </a:extLst>
          </p:cNvPr>
          <p:cNvSpPr txBox="1">
            <a:spLocks noChangeArrowheads="1"/>
          </p:cNvSpPr>
          <p:nvPr/>
        </p:nvSpPr>
        <p:spPr bwMode="auto">
          <a:xfrm>
            <a:off x="1803858" y="5842949"/>
            <a:ext cx="50248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fr-FR" altLang="zh-CN" sz="2000" b="1" dirty="0">
                <a:solidFill>
                  <a:schemeClr val="tx1">
                    <a:lumMod val="85000"/>
                    <a:lumOff val="15000"/>
                  </a:schemeClr>
                </a:solidFill>
                <a:latin typeface="+mn-ea"/>
                <a:ea typeface="+mn-ea"/>
                <a:cs typeface="Montserrat" panose="00000500000000000000" charset="0"/>
              </a:rPr>
              <a:t>Les besoins fonctionnels</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2" name="文本框 313">
            <a:extLst>
              <a:ext uri="{FF2B5EF4-FFF2-40B4-BE49-F238E27FC236}">
                <a16:creationId xmlns:a16="http://schemas.microsoft.com/office/drawing/2014/main" id="{683814B2-B67C-4754-982A-85A708A9F041}"/>
              </a:ext>
            </a:extLst>
          </p:cNvPr>
          <p:cNvSpPr txBox="1">
            <a:spLocks noChangeArrowheads="1"/>
          </p:cNvSpPr>
          <p:nvPr/>
        </p:nvSpPr>
        <p:spPr bwMode="auto">
          <a:xfrm>
            <a:off x="7396484" y="1329360"/>
            <a:ext cx="1768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6</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30" name="文本框 317">
            <a:extLst>
              <a:ext uri="{FF2B5EF4-FFF2-40B4-BE49-F238E27FC236}">
                <a16:creationId xmlns:a16="http://schemas.microsoft.com/office/drawing/2014/main" id="{838B6C8C-F489-47DB-AE2C-6B99BADFB762}"/>
              </a:ext>
            </a:extLst>
          </p:cNvPr>
          <p:cNvSpPr txBox="1">
            <a:spLocks noChangeArrowheads="1"/>
          </p:cNvSpPr>
          <p:nvPr/>
        </p:nvSpPr>
        <p:spPr bwMode="auto">
          <a:xfrm>
            <a:off x="6085573" y="1855158"/>
            <a:ext cx="44576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fr-FR" altLang="zh-CN" sz="2000" b="1" dirty="0">
                <a:solidFill>
                  <a:schemeClr val="tx1">
                    <a:lumMod val="85000"/>
                    <a:lumOff val="15000"/>
                  </a:schemeClr>
                </a:solidFill>
                <a:latin typeface="+mn-ea"/>
                <a:cs typeface="Montserrat" panose="00000500000000000000" charset="0"/>
              </a:rPr>
              <a:t>Les besoins non fonctionnels</a:t>
            </a:r>
            <a:endParaRPr lang="zh-CN" altLang="en-US" sz="2000" b="1" dirty="0">
              <a:solidFill>
                <a:schemeClr val="tx1">
                  <a:lumMod val="85000"/>
                  <a:lumOff val="15000"/>
                </a:schemeClr>
              </a:solidFill>
              <a:latin typeface="+mn-ea"/>
              <a:cs typeface="Montserrat" panose="00000500000000000000" charset="0"/>
            </a:endParaRPr>
          </a:p>
        </p:txBody>
      </p:sp>
      <p:sp>
        <p:nvSpPr>
          <p:cNvPr id="31" name="文本框 314">
            <a:extLst>
              <a:ext uri="{FF2B5EF4-FFF2-40B4-BE49-F238E27FC236}">
                <a16:creationId xmlns:a16="http://schemas.microsoft.com/office/drawing/2014/main" id="{AFBC8888-2DA4-447F-A6C6-95B230B906CC}"/>
              </a:ext>
            </a:extLst>
          </p:cNvPr>
          <p:cNvSpPr txBox="1">
            <a:spLocks noChangeArrowheads="1"/>
          </p:cNvSpPr>
          <p:nvPr/>
        </p:nvSpPr>
        <p:spPr bwMode="auto">
          <a:xfrm>
            <a:off x="7257647" y="2370369"/>
            <a:ext cx="20326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7</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33" name="文本框 318">
            <a:extLst>
              <a:ext uri="{FF2B5EF4-FFF2-40B4-BE49-F238E27FC236}">
                <a16:creationId xmlns:a16="http://schemas.microsoft.com/office/drawing/2014/main" id="{596CD95C-8F11-4302-AD52-BE1F51F3AB42}"/>
              </a:ext>
            </a:extLst>
          </p:cNvPr>
          <p:cNvSpPr txBox="1">
            <a:spLocks noChangeArrowheads="1"/>
          </p:cNvSpPr>
          <p:nvPr/>
        </p:nvSpPr>
        <p:spPr bwMode="auto">
          <a:xfrm>
            <a:off x="6354431" y="3836191"/>
            <a:ext cx="3996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fr-FR" altLang="zh-CN" sz="2000" b="1" dirty="0">
                <a:solidFill>
                  <a:schemeClr val="tx1">
                    <a:lumMod val="85000"/>
                    <a:lumOff val="15000"/>
                  </a:schemeClr>
                </a:solidFill>
                <a:latin typeface="+mn-ea"/>
                <a:cs typeface="Montserrat" panose="00000500000000000000" charset="0"/>
              </a:rPr>
              <a:t>Conception</a:t>
            </a:r>
            <a:r>
              <a:rPr lang="fr-FR" altLang="zh-CN" sz="2000" b="1" dirty="0">
                <a:solidFill>
                  <a:schemeClr val="tx1">
                    <a:lumMod val="85000"/>
                    <a:lumOff val="15000"/>
                  </a:schemeClr>
                </a:solidFill>
                <a:latin typeface="+mn-ea"/>
                <a:ea typeface="+mn-ea"/>
                <a:cs typeface="Montserrat" panose="00000500000000000000" charset="0"/>
              </a:rPr>
              <a:t> </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34" name="文本框 315">
            <a:extLst>
              <a:ext uri="{FF2B5EF4-FFF2-40B4-BE49-F238E27FC236}">
                <a16:creationId xmlns:a16="http://schemas.microsoft.com/office/drawing/2014/main" id="{7E2D6D24-38DC-4836-B074-3F972DA3CB6E}"/>
              </a:ext>
            </a:extLst>
          </p:cNvPr>
          <p:cNvSpPr txBox="1">
            <a:spLocks noChangeArrowheads="1"/>
          </p:cNvSpPr>
          <p:nvPr/>
        </p:nvSpPr>
        <p:spPr bwMode="auto">
          <a:xfrm>
            <a:off x="7377474" y="3408576"/>
            <a:ext cx="176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8</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37" name="文本框 319">
            <a:extLst>
              <a:ext uri="{FF2B5EF4-FFF2-40B4-BE49-F238E27FC236}">
                <a16:creationId xmlns:a16="http://schemas.microsoft.com/office/drawing/2014/main" id="{E4CE90DF-5D34-4A83-A08B-399A5F48E0FC}"/>
              </a:ext>
            </a:extLst>
          </p:cNvPr>
          <p:cNvSpPr txBox="1">
            <a:spLocks noChangeArrowheads="1"/>
          </p:cNvSpPr>
          <p:nvPr/>
        </p:nvSpPr>
        <p:spPr bwMode="auto">
          <a:xfrm>
            <a:off x="7099552" y="4810040"/>
            <a:ext cx="2461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fr-FR" altLang="zh-CN" sz="2000" b="1" dirty="0">
                <a:solidFill>
                  <a:schemeClr val="tx1">
                    <a:lumMod val="85000"/>
                    <a:lumOff val="15000"/>
                  </a:schemeClr>
                </a:solidFill>
                <a:latin typeface="+mn-ea"/>
                <a:cs typeface="Montserrat" panose="00000500000000000000" charset="0"/>
              </a:rPr>
              <a:t>Réalisation</a:t>
            </a:r>
            <a:endParaRPr lang="zh-CN" altLang="en-US" sz="2000" b="1" dirty="0">
              <a:solidFill>
                <a:schemeClr val="tx1">
                  <a:lumMod val="85000"/>
                  <a:lumOff val="15000"/>
                </a:schemeClr>
              </a:solidFill>
              <a:latin typeface="+mn-ea"/>
              <a:ea typeface="+mn-ea"/>
              <a:cs typeface="Montserrat" panose="00000500000000000000" charset="0"/>
            </a:endParaRPr>
          </a:p>
        </p:txBody>
      </p:sp>
      <p:cxnSp>
        <p:nvCxnSpPr>
          <p:cNvPr id="40" name="直接连接符 17">
            <a:extLst>
              <a:ext uri="{FF2B5EF4-FFF2-40B4-BE49-F238E27FC236}">
                <a16:creationId xmlns:a16="http://schemas.microsoft.com/office/drawing/2014/main" id="{F984742E-44C7-B106-35B7-57A9DF575F6A}"/>
              </a:ext>
            </a:extLst>
          </p:cNvPr>
          <p:cNvCxnSpPr>
            <a:cxnSpLocks/>
          </p:cNvCxnSpPr>
          <p:nvPr/>
        </p:nvCxnSpPr>
        <p:spPr>
          <a:xfrm>
            <a:off x="3227929" y="1770971"/>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17">
            <a:extLst>
              <a:ext uri="{FF2B5EF4-FFF2-40B4-BE49-F238E27FC236}">
                <a16:creationId xmlns:a16="http://schemas.microsoft.com/office/drawing/2014/main" id="{91700858-0EBD-222F-B1B1-51E3023AAC17}"/>
              </a:ext>
            </a:extLst>
          </p:cNvPr>
          <p:cNvCxnSpPr>
            <a:cxnSpLocks/>
          </p:cNvCxnSpPr>
          <p:nvPr/>
        </p:nvCxnSpPr>
        <p:spPr>
          <a:xfrm>
            <a:off x="3204886" y="3767533"/>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17">
            <a:extLst>
              <a:ext uri="{FF2B5EF4-FFF2-40B4-BE49-F238E27FC236}">
                <a16:creationId xmlns:a16="http://schemas.microsoft.com/office/drawing/2014/main" id="{CBA49316-C289-CA8E-B7E1-2748AE3C9350}"/>
              </a:ext>
            </a:extLst>
          </p:cNvPr>
          <p:cNvCxnSpPr>
            <a:cxnSpLocks/>
          </p:cNvCxnSpPr>
          <p:nvPr/>
        </p:nvCxnSpPr>
        <p:spPr>
          <a:xfrm>
            <a:off x="3204885" y="4770912"/>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17">
            <a:extLst>
              <a:ext uri="{FF2B5EF4-FFF2-40B4-BE49-F238E27FC236}">
                <a16:creationId xmlns:a16="http://schemas.microsoft.com/office/drawing/2014/main" id="{BF29FFAF-6934-AAF0-1DE0-F12F9F3923DB}"/>
              </a:ext>
            </a:extLst>
          </p:cNvPr>
          <p:cNvCxnSpPr>
            <a:cxnSpLocks/>
          </p:cNvCxnSpPr>
          <p:nvPr/>
        </p:nvCxnSpPr>
        <p:spPr>
          <a:xfrm>
            <a:off x="3170000" y="5759457"/>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17">
            <a:extLst>
              <a:ext uri="{FF2B5EF4-FFF2-40B4-BE49-F238E27FC236}">
                <a16:creationId xmlns:a16="http://schemas.microsoft.com/office/drawing/2014/main" id="{6A74F385-76F0-7720-2F89-D17EA24FC049}"/>
              </a:ext>
            </a:extLst>
          </p:cNvPr>
          <p:cNvCxnSpPr>
            <a:cxnSpLocks/>
          </p:cNvCxnSpPr>
          <p:nvPr/>
        </p:nvCxnSpPr>
        <p:spPr>
          <a:xfrm>
            <a:off x="7229518" y="1780292"/>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17">
            <a:extLst>
              <a:ext uri="{FF2B5EF4-FFF2-40B4-BE49-F238E27FC236}">
                <a16:creationId xmlns:a16="http://schemas.microsoft.com/office/drawing/2014/main" id="{C50D9C2A-67C7-559E-BF3E-8C034D556103}"/>
              </a:ext>
            </a:extLst>
          </p:cNvPr>
          <p:cNvCxnSpPr>
            <a:cxnSpLocks/>
          </p:cNvCxnSpPr>
          <p:nvPr/>
        </p:nvCxnSpPr>
        <p:spPr>
          <a:xfrm>
            <a:off x="7222762" y="2722494"/>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318">
            <a:extLst>
              <a:ext uri="{FF2B5EF4-FFF2-40B4-BE49-F238E27FC236}">
                <a16:creationId xmlns:a16="http://schemas.microsoft.com/office/drawing/2014/main" id="{F34C7E64-4A7D-FA0D-1E03-D6F2E5BE9E41}"/>
              </a:ext>
            </a:extLst>
          </p:cNvPr>
          <p:cNvSpPr txBox="1">
            <a:spLocks noChangeArrowheads="1"/>
          </p:cNvSpPr>
          <p:nvPr/>
        </p:nvSpPr>
        <p:spPr bwMode="auto">
          <a:xfrm>
            <a:off x="6316240" y="2808978"/>
            <a:ext cx="39962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fr-FR" altLang="zh-CN" sz="2000" b="1" dirty="0">
                <a:solidFill>
                  <a:schemeClr val="tx1">
                    <a:lumMod val="85000"/>
                    <a:lumOff val="15000"/>
                  </a:schemeClr>
                </a:solidFill>
                <a:latin typeface="+mn-ea"/>
                <a:cs typeface="Montserrat" panose="00000500000000000000" charset="0"/>
              </a:rPr>
              <a:t>Diagramme de Gantt</a:t>
            </a:r>
            <a:endParaRPr lang="zh-CN" altLang="en-US" sz="2000" b="1" dirty="0">
              <a:solidFill>
                <a:schemeClr val="tx1">
                  <a:lumMod val="85000"/>
                  <a:lumOff val="15000"/>
                </a:schemeClr>
              </a:solidFill>
              <a:latin typeface="+mn-ea"/>
              <a:cs typeface="Montserrat" panose="00000500000000000000" charset="0"/>
            </a:endParaRPr>
          </a:p>
          <a:p>
            <a:pPr algn="ctr" eaLnBrk="1" hangingPunct="1">
              <a:lnSpc>
                <a:spcPct val="100000"/>
              </a:lnSpc>
              <a:spcBef>
                <a:spcPct val="0"/>
              </a:spcBef>
              <a:buFontTx/>
              <a:buNone/>
            </a:pPr>
            <a:endParaRPr lang="zh-CN" altLang="en-US" sz="2000" b="1" dirty="0">
              <a:solidFill>
                <a:schemeClr val="tx1">
                  <a:lumMod val="85000"/>
                  <a:lumOff val="15000"/>
                </a:schemeClr>
              </a:solidFill>
              <a:latin typeface="+mn-ea"/>
              <a:ea typeface="+mn-ea"/>
              <a:cs typeface="Montserrat" panose="00000500000000000000" charset="0"/>
            </a:endParaRPr>
          </a:p>
        </p:txBody>
      </p:sp>
      <p:cxnSp>
        <p:nvCxnSpPr>
          <p:cNvPr id="49" name="直接连接符 17">
            <a:extLst>
              <a:ext uri="{FF2B5EF4-FFF2-40B4-BE49-F238E27FC236}">
                <a16:creationId xmlns:a16="http://schemas.microsoft.com/office/drawing/2014/main" id="{F22B1C47-0BB7-67F9-95F2-8B1D8EC68FF2}"/>
              </a:ext>
            </a:extLst>
          </p:cNvPr>
          <p:cNvCxnSpPr>
            <a:cxnSpLocks/>
          </p:cNvCxnSpPr>
          <p:nvPr/>
        </p:nvCxnSpPr>
        <p:spPr>
          <a:xfrm>
            <a:off x="7229518" y="3765272"/>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17">
            <a:extLst>
              <a:ext uri="{FF2B5EF4-FFF2-40B4-BE49-F238E27FC236}">
                <a16:creationId xmlns:a16="http://schemas.microsoft.com/office/drawing/2014/main" id="{4933775A-1EE1-986B-2EEA-7B901189A8FB}"/>
              </a:ext>
            </a:extLst>
          </p:cNvPr>
          <p:cNvCxnSpPr>
            <a:cxnSpLocks/>
          </p:cNvCxnSpPr>
          <p:nvPr/>
        </p:nvCxnSpPr>
        <p:spPr>
          <a:xfrm>
            <a:off x="7229518" y="4761066"/>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312">
            <a:extLst>
              <a:ext uri="{FF2B5EF4-FFF2-40B4-BE49-F238E27FC236}">
                <a16:creationId xmlns:a16="http://schemas.microsoft.com/office/drawing/2014/main" id="{3854B9EC-E7E4-A502-8850-FCDAE2911EDF}"/>
              </a:ext>
            </a:extLst>
          </p:cNvPr>
          <p:cNvSpPr txBox="1">
            <a:spLocks noChangeArrowheads="1"/>
          </p:cNvSpPr>
          <p:nvPr/>
        </p:nvSpPr>
        <p:spPr bwMode="auto">
          <a:xfrm>
            <a:off x="7396484" y="4309046"/>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9</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2" name="文本框 313">
            <a:extLst>
              <a:ext uri="{FF2B5EF4-FFF2-40B4-BE49-F238E27FC236}">
                <a16:creationId xmlns:a16="http://schemas.microsoft.com/office/drawing/2014/main" id="{CA886D0E-CAD0-172D-CF39-86E8C676D63A}"/>
              </a:ext>
            </a:extLst>
          </p:cNvPr>
          <p:cNvSpPr txBox="1">
            <a:spLocks noChangeArrowheads="1"/>
          </p:cNvSpPr>
          <p:nvPr/>
        </p:nvSpPr>
        <p:spPr bwMode="auto">
          <a:xfrm>
            <a:off x="3398005" y="2344164"/>
            <a:ext cx="1768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2</a:t>
            </a:r>
            <a:endParaRPr lang="zh-CN" altLang="en-US" sz="2000" b="1" dirty="0">
              <a:solidFill>
                <a:schemeClr val="tx1">
                  <a:lumMod val="85000"/>
                  <a:lumOff val="15000"/>
                </a:schemeClr>
              </a:solidFill>
              <a:latin typeface="+mn-ea"/>
              <a:ea typeface="+mn-ea"/>
              <a:cs typeface="Montserrat" panose="00000500000000000000" charset="0"/>
            </a:endParaRPr>
          </a:p>
        </p:txBody>
      </p:sp>
      <p:sp>
        <p:nvSpPr>
          <p:cNvPr id="3" name="文本框 317">
            <a:extLst>
              <a:ext uri="{FF2B5EF4-FFF2-40B4-BE49-F238E27FC236}">
                <a16:creationId xmlns:a16="http://schemas.microsoft.com/office/drawing/2014/main" id="{D254B0A4-219F-5C52-A3AD-70CD8EF1BF5B}"/>
              </a:ext>
            </a:extLst>
          </p:cNvPr>
          <p:cNvSpPr txBox="1">
            <a:spLocks noChangeArrowheads="1"/>
          </p:cNvSpPr>
          <p:nvPr/>
        </p:nvSpPr>
        <p:spPr bwMode="auto">
          <a:xfrm>
            <a:off x="2836982" y="2790929"/>
            <a:ext cx="28905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fr-FR" altLang="zh-CN" sz="2000" b="1" dirty="0">
                <a:solidFill>
                  <a:schemeClr val="tx1">
                    <a:lumMod val="85000"/>
                    <a:lumOff val="15000"/>
                  </a:schemeClr>
                </a:solidFill>
                <a:latin typeface="+mn-ea"/>
                <a:ea typeface="+mn-ea"/>
                <a:cs typeface="Montserrat" panose="00000500000000000000" charset="0"/>
              </a:rPr>
              <a:t>Problématique</a:t>
            </a:r>
            <a:endParaRPr lang="zh-CN" altLang="en-US" sz="2000" b="1" dirty="0">
              <a:solidFill>
                <a:schemeClr val="tx1">
                  <a:lumMod val="85000"/>
                  <a:lumOff val="15000"/>
                </a:schemeClr>
              </a:solidFill>
              <a:latin typeface="+mn-ea"/>
              <a:ea typeface="+mn-ea"/>
              <a:cs typeface="Montserrat" panose="00000500000000000000" charset="0"/>
            </a:endParaRPr>
          </a:p>
        </p:txBody>
      </p:sp>
      <p:cxnSp>
        <p:nvCxnSpPr>
          <p:cNvPr id="5" name="直接连接符 17">
            <a:extLst>
              <a:ext uri="{FF2B5EF4-FFF2-40B4-BE49-F238E27FC236}">
                <a16:creationId xmlns:a16="http://schemas.microsoft.com/office/drawing/2014/main" id="{1D1081DE-5DB0-E48C-8239-7CEC69B730FE}"/>
              </a:ext>
            </a:extLst>
          </p:cNvPr>
          <p:cNvCxnSpPr>
            <a:cxnSpLocks/>
          </p:cNvCxnSpPr>
          <p:nvPr/>
        </p:nvCxnSpPr>
        <p:spPr>
          <a:xfrm>
            <a:off x="3207996" y="2744274"/>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319">
            <a:extLst>
              <a:ext uri="{FF2B5EF4-FFF2-40B4-BE49-F238E27FC236}">
                <a16:creationId xmlns:a16="http://schemas.microsoft.com/office/drawing/2014/main" id="{5918A65C-47FA-E7AE-607A-0CF81D971854}"/>
              </a:ext>
            </a:extLst>
          </p:cNvPr>
          <p:cNvSpPr txBox="1">
            <a:spLocks noChangeArrowheads="1"/>
          </p:cNvSpPr>
          <p:nvPr/>
        </p:nvSpPr>
        <p:spPr bwMode="auto">
          <a:xfrm>
            <a:off x="7102661" y="5802197"/>
            <a:ext cx="2461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fr-FR" altLang="zh-CN" sz="2000" b="1" dirty="0">
                <a:solidFill>
                  <a:schemeClr val="tx1">
                    <a:lumMod val="85000"/>
                    <a:lumOff val="15000"/>
                  </a:schemeClr>
                </a:solidFill>
                <a:latin typeface="+mn-ea"/>
                <a:ea typeface="+mn-ea"/>
                <a:cs typeface="Montserrat" panose="00000500000000000000" charset="0"/>
              </a:rPr>
              <a:t>Conclusion</a:t>
            </a:r>
            <a:endParaRPr lang="zh-CN" altLang="en-US" sz="2000" b="1" dirty="0">
              <a:solidFill>
                <a:schemeClr val="tx1">
                  <a:lumMod val="85000"/>
                  <a:lumOff val="15000"/>
                </a:schemeClr>
              </a:solidFill>
              <a:latin typeface="+mn-ea"/>
              <a:ea typeface="+mn-ea"/>
              <a:cs typeface="Montserrat" panose="00000500000000000000" charset="0"/>
            </a:endParaRPr>
          </a:p>
        </p:txBody>
      </p:sp>
      <p:cxnSp>
        <p:nvCxnSpPr>
          <p:cNvPr id="16" name="直接连接符 17">
            <a:extLst>
              <a:ext uri="{FF2B5EF4-FFF2-40B4-BE49-F238E27FC236}">
                <a16:creationId xmlns:a16="http://schemas.microsoft.com/office/drawing/2014/main" id="{D3938731-A65A-15DB-3CD5-11F15C44DAF7}"/>
              </a:ext>
            </a:extLst>
          </p:cNvPr>
          <p:cNvCxnSpPr>
            <a:cxnSpLocks/>
          </p:cNvCxnSpPr>
          <p:nvPr/>
        </p:nvCxnSpPr>
        <p:spPr>
          <a:xfrm>
            <a:off x="7232627" y="5753223"/>
            <a:ext cx="2102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312">
            <a:extLst>
              <a:ext uri="{FF2B5EF4-FFF2-40B4-BE49-F238E27FC236}">
                <a16:creationId xmlns:a16="http://schemas.microsoft.com/office/drawing/2014/main" id="{0CEF0A70-9D43-ABAB-9C3C-B931B90501A8}"/>
              </a:ext>
            </a:extLst>
          </p:cNvPr>
          <p:cNvSpPr txBox="1">
            <a:spLocks noChangeArrowheads="1"/>
          </p:cNvSpPr>
          <p:nvPr/>
        </p:nvSpPr>
        <p:spPr bwMode="auto">
          <a:xfrm>
            <a:off x="7399593" y="5301203"/>
            <a:ext cx="1768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000" b="1" dirty="0">
                <a:solidFill>
                  <a:schemeClr val="tx1">
                    <a:lumMod val="85000"/>
                    <a:lumOff val="15000"/>
                  </a:schemeClr>
                </a:solidFill>
                <a:latin typeface="+mn-ea"/>
                <a:ea typeface="+mn-ea"/>
                <a:cs typeface="Montserrat" panose="00000500000000000000" charset="0"/>
              </a:rPr>
              <a:t>10</a:t>
            </a:r>
            <a:endParaRPr lang="zh-CN" altLang="en-US" sz="2000" b="1" dirty="0">
              <a:solidFill>
                <a:schemeClr val="tx1">
                  <a:lumMod val="85000"/>
                  <a:lumOff val="15000"/>
                </a:schemeClr>
              </a:solidFill>
              <a:latin typeface="+mn-ea"/>
              <a:ea typeface="+mn-ea"/>
              <a:cs typeface="Montserrat"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ppt_w</p:attrName>
                                        </p:attrNameLst>
                                      </p:cBhvr>
                                      <p:tavLst>
                                        <p:tav tm="0">
                                          <p:val>
                                            <p:fltVal val="0"/>
                                          </p:val>
                                        </p:tav>
                                        <p:tav tm="100000">
                                          <p:val>
                                            <p:strVal val="#ppt_w"/>
                                          </p:val>
                                        </p:tav>
                                      </p:tavLst>
                                    </p:anim>
                                    <p:anim calcmode="lin" valueType="num">
                                      <p:cBhvr>
                                        <p:cTn id="8" dur="2000" fill="hold"/>
                                        <p:tgtEl>
                                          <p:spTgt spid="14"/>
                                        </p:tgtEl>
                                        <p:attrNameLst>
                                          <p:attrName>ppt_h</p:attrName>
                                        </p:attrNameLst>
                                      </p:cBhvr>
                                      <p:tavLst>
                                        <p:tav tm="0">
                                          <p:val>
                                            <p:fltVal val="0"/>
                                          </p:val>
                                        </p:tav>
                                        <p:tav tm="100000">
                                          <p:val>
                                            <p:strVal val="#ppt_h"/>
                                          </p:val>
                                        </p:tav>
                                      </p:tavLst>
                                    </p:anim>
                                    <p:anim calcmode="lin" valueType="num">
                                      <p:cBhvr>
                                        <p:cTn id="9" dur="2000" fill="hold"/>
                                        <p:tgtEl>
                                          <p:spTgt spid="14"/>
                                        </p:tgtEl>
                                        <p:attrNameLst>
                                          <p:attrName>style.rotation</p:attrName>
                                        </p:attrNameLst>
                                      </p:cBhvr>
                                      <p:tavLst>
                                        <p:tav tm="0">
                                          <p:val>
                                            <p:fltVal val="90"/>
                                          </p:val>
                                        </p:tav>
                                        <p:tav tm="100000">
                                          <p:val>
                                            <p:fltVal val="0"/>
                                          </p:val>
                                        </p:tav>
                                      </p:tavLst>
                                    </p:anim>
                                    <p:animEffect transition="in" filter="fade">
                                      <p:cBhvr>
                                        <p:cTn id="10" dur="2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6" presetClass="entr" presetSubtype="0" fill="hold" grpId="0" nodeType="withEffect">
                                  <p:stCondLst>
                                    <p:cond delay="0"/>
                                  </p:stCondLst>
                                  <p:iterate type="lt">
                                    <p:tmPct val="10000"/>
                                  </p:iterate>
                                  <p:childTnLst>
                                    <p:set>
                                      <p:cBhvr>
                                        <p:cTn id="28" dur="1" fill="hold">
                                          <p:stCondLst>
                                            <p:cond delay="0"/>
                                          </p:stCondLst>
                                        </p:cTn>
                                        <p:tgtEl>
                                          <p:spTgt spid="35"/>
                                        </p:tgtEl>
                                        <p:attrNameLst>
                                          <p:attrName>style.visibility</p:attrName>
                                        </p:attrNameLst>
                                      </p:cBhvr>
                                      <p:to>
                                        <p:strVal val="visible"/>
                                      </p:to>
                                    </p:set>
                                    <p:anim by="(-#ppt_w*2)" calcmode="lin" valueType="num">
                                      <p:cBhvr rctx="PPT">
                                        <p:cTn id="29" dur="500" autoRev="1" fill="hold">
                                          <p:stCondLst>
                                            <p:cond delay="0"/>
                                          </p:stCondLst>
                                        </p:cTn>
                                        <p:tgtEl>
                                          <p:spTgt spid="35"/>
                                        </p:tgtEl>
                                        <p:attrNameLst>
                                          <p:attrName>ppt_w</p:attrName>
                                        </p:attrNameLst>
                                      </p:cBhvr>
                                    </p:anim>
                                    <p:anim by="(#ppt_w*0.50)" calcmode="lin" valueType="num">
                                      <p:cBhvr>
                                        <p:cTn id="30" dur="500" decel="50000" autoRev="1" fill="hold">
                                          <p:stCondLst>
                                            <p:cond delay="0"/>
                                          </p:stCondLst>
                                        </p:cTn>
                                        <p:tgtEl>
                                          <p:spTgt spid="35"/>
                                        </p:tgtEl>
                                        <p:attrNameLst>
                                          <p:attrName>ppt_x</p:attrName>
                                        </p:attrNameLst>
                                      </p:cBhvr>
                                    </p:anim>
                                    <p:anim from="(-#ppt_h/2)" to="(#ppt_y)" calcmode="lin" valueType="num">
                                      <p:cBhvr>
                                        <p:cTn id="31" dur="1000" fill="hold">
                                          <p:stCondLst>
                                            <p:cond delay="0"/>
                                          </p:stCondLst>
                                        </p:cTn>
                                        <p:tgtEl>
                                          <p:spTgt spid="35"/>
                                        </p:tgtEl>
                                        <p:attrNameLst>
                                          <p:attrName>ppt_y</p:attrName>
                                        </p:attrNameLst>
                                      </p:cBhvr>
                                    </p:anim>
                                    <p:animRot by="21600000">
                                      <p:cBhvr>
                                        <p:cTn id="32" dur="1000" fill="hold">
                                          <p:stCondLst>
                                            <p:cond delay="0"/>
                                          </p:stCondLst>
                                        </p:cTn>
                                        <p:tgtEl>
                                          <p:spTgt spid="35"/>
                                        </p:tgtEl>
                                        <p:attrNameLst>
                                          <p:attrName>r</p:attrName>
                                        </p:attrNameLst>
                                      </p:cBhvr>
                                    </p:animRot>
                                  </p:childTnLst>
                                </p:cTn>
                              </p:par>
                            </p:childTnLst>
                          </p:cTn>
                        </p:par>
                        <p:par>
                          <p:cTn id="33" fill="hold">
                            <p:stCondLst>
                              <p:cond delay="2250"/>
                            </p:stCondLst>
                            <p:childTnLst>
                              <p:par>
                                <p:cTn id="34" presetID="22" presetClass="entr" presetSubtype="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275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3250"/>
                            </p:stCondLst>
                            <p:childTnLst>
                              <p:par>
                                <p:cTn id="42" presetID="22" presetClass="entr" presetSubtype="4" fill="hold" nodeType="afterEffect">
                                  <p:stCondLst>
                                    <p:cond delay="25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750"/>
                                        <p:tgtEl>
                                          <p:spTgt spid="40"/>
                                        </p:tgtEl>
                                      </p:cBhvr>
                                    </p:animEffect>
                                  </p:childTnLst>
                                </p:cTn>
                              </p:par>
                            </p:childTnLst>
                          </p:cTn>
                        </p:par>
                        <p:par>
                          <p:cTn id="45" fill="hold">
                            <p:stCondLst>
                              <p:cond delay="4250"/>
                            </p:stCondLst>
                            <p:childTnLst>
                              <p:par>
                                <p:cTn id="46" presetID="22" presetClass="entr" presetSubtype="4"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par>
                          <p:cTn id="49" fill="hold">
                            <p:stCondLst>
                              <p:cond delay="4750"/>
                            </p:stCondLst>
                            <p:childTnLst>
                              <p:par>
                                <p:cTn id="50" presetID="22" presetClass="entr" presetSubtype="4"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00"/>
                                        <p:tgtEl>
                                          <p:spTgt spid="2"/>
                                        </p:tgtEl>
                                      </p:cBhvr>
                                    </p:animEffect>
                                  </p:childTnLst>
                                </p:cTn>
                              </p:par>
                            </p:childTnLst>
                          </p:cTn>
                        </p:par>
                        <p:par>
                          <p:cTn id="53" fill="hold">
                            <p:stCondLst>
                              <p:cond delay="5250"/>
                            </p:stCondLst>
                            <p:childTnLst>
                              <p:par>
                                <p:cTn id="54" presetID="22" presetClass="entr" presetSubtype="4"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500"/>
                                        <p:tgtEl>
                                          <p:spTgt spid="5"/>
                                        </p:tgtEl>
                                      </p:cBhvr>
                                    </p:animEffect>
                                  </p:childTnLst>
                                </p:cTn>
                              </p:par>
                            </p:childTnLst>
                          </p:cTn>
                        </p:par>
                        <p:par>
                          <p:cTn id="57" fill="hold">
                            <p:stCondLst>
                              <p:cond delay="5750"/>
                            </p:stCondLst>
                            <p:childTnLst>
                              <p:par>
                                <p:cTn id="58" presetID="22" presetClass="entr" presetSubtype="4"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par>
                          <p:cTn id="61" fill="hold">
                            <p:stCondLst>
                              <p:cond delay="6250"/>
                            </p:stCondLst>
                            <p:childTnLst>
                              <p:par>
                                <p:cTn id="62" presetID="2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childTnLst>
                          </p:cTn>
                        </p:par>
                        <p:par>
                          <p:cTn id="65" fill="hold">
                            <p:stCondLst>
                              <p:cond delay="6750"/>
                            </p:stCondLst>
                            <p:childTnLst>
                              <p:par>
                                <p:cTn id="66" presetID="22" presetClass="entr" presetSubtype="4"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childTnLst>
                          </p:cTn>
                        </p:par>
                        <p:par>
                          <p:cTn id="69" fill="hold">
                            <p:stCondLst>
                              <p:cond delay="7250"/>
                            </p:stCondLst>
                            <p:childTnLst>
                              <p:par>
                                <p:cTn id="70" presetID="2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par>
                          <p:cTn id="73" fill="hold">
                            <p:stCondLst>
                              <p:cond delay="7750"/>
                            </p:stCondLst>
                            <p:childTnLst>
                              <p:par>
                                <p:cTn id="74" presetID="22" presetClass="entr" presetSubtype="4"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00"/>
                                        <p:tgtEl>
                                          <p:spTgt spid="21"/>
                                        </p:tgtEl>
                                      </p:cBhvr>
                                    </p:animEffect>
                                  </p:childTnLst>
                                </p:cTn>
                              </p:par>
                            </p:childTnLst>
                          </p:cTn>
                        </p:par>
                        <p:par>
                          <p:cTn id="77" fill="hold">
                            <p:stCondLst>
                              <p:cond delay="8250"/>
                            </p:stCondLst>
                            <p:childTnLst>
                              <p:par>
                                <p:cTn id="78" presetID="22" presetClass="entr" presetSubtype="4" fill="hold"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childTnLst>
                          </p:cTn>
                        </p:par>
                        <p:par>
                          <p:cTn id="81" fill="hold">
                            <p:stCondLst>
                              <p:cond delay="8750"/>
                            </p:stCondLst>
                            <p:childTnLst>
                              <p:par>
                                <p:cTn id="82" presetID="22" presetClass="entr" presetSubtype="4"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9250"/>
                            </p:stCondLst>
                            <p:childTnLst>
                              <p:par>
                                <p:cTn id="86" presetID="22" presetClass="entr" presetSubtype="4" fill="hold" grpId="0" nodeType="after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down)">
                                      <p:cBhvr>
                                        <p:cTn id="88" dur="500"/>
                                        <p:tgtEl>
                                          <p:spTgt spid="27"/>
                                        </p:tgtEl>
                                      </p:cBhvr>
                                    </p:animEffect>
                                  </p:childTnLst>
                                </p:cTn>
                              </p:par>
                            </p:childTnLst>
                          </p:cTn>
                        </p:par>
                        <p:par>
                          <p:cTn id="89" fill="hold">
                            <p:stCondLst>
                              <p:cond delay="9750"/>
                            </p:stCondLst>
                            <p:childTnLst>
                              <p:par>
                                <p:cTn id="90" presetID="22" presetClass="entr" presetSubtype="4" fill="hold" nodeType="after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down)">
                                      <p:cBhvr>
                                        <p:cTn id="92" dur="500"/>
                                        <p:tgtEl>
                                          <p:spTgt spid="43"/>
                                        </p:tgtEl>
                                      </p:cBhvr>
                                    </p:animEffect>
                                  </p:childTnLst>
                                </p:cTn>
                              </p:par>
                            </p:childTnLst>
                          </p:cTn>
                        </p:par>
                        <p:par>
                          <p:cTn id="93" fill="hold">
                            <p:stCondLst>
                              <p:cond delay="10250"/>
                            </p:stCondLst>
                            <p:childTnLst>
                              <p:par>
                                <p:cTn id="94" presetID="22" presetClass="entr" presetSubtype="4"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down)">
                                      <p:cBhvr>
                                        <p:cTn id="96" dur="500"/>
                                        <p:tgtEl>
                                          <p:spTgt spid="28"/>
                                        </p:tgtEl>
                                      </p:cBhvr>
                                    </p:animEffect>
                                  </p:childTnLst>
                                </p:cTn>
                              </p:par>
                            </p:childTnLst>
                          </p:cTn>
                        </p:par>
                        <p:par>
                          <p:cTn id="97" fill="hold">
                            <p:stCondLst>
                              <p:cond delay="10750"/>
                            </p:stCondLst>
                            <p:childTnLst>
                              <p:par>
                                <p:cTn id="98" presetID="22" presetClass="entr" presetSubtype="4"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down)">
                                      <p:cBhvr>
                                        <p:cTn id="100" dur="500"/>
                                        <p:tgtEl>
                                          <p:spTgt spid="22"/>
                                        </p:tgtEl>
                                      </p:cBhvr>
                                    </p:animEffect>
                                  </p:childTnLst>
                                </p:cTn>
                              </p:par>
                            </p:childTnLst>
                          </p:cTn>
                        </p:par>
                        <p:par>
                          <p:cTn id="101" fill="hold">
                            <p:stCondLst>
                              <p:cond delay="11250"/>
                            </p:stCondLst>
                            <p:childTnLst>
                              <p:par>
                                <p:cTn id="102" presetID="22" presetClass="entr" presetSubtype="4" fill="hold" nodeType="after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childTnLst>
                          </p:cTn>
                        </p:par>
                        <p:par>
                          <p:cTn id="105" fill="hold">
                            <p:stCondLst>
                              <p:cond delay="11750"/>
                            </p:stCondLst>
                            <p:childTnLst>
                              <p:par>
                                <p:cTn id="106" presetID="22" presetClass="entr" presetSubtype="4"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down)">
                                      <p:cBhvr>
                                        <p:cTn id="108" dur="500"/>
                                        <p:tgtEl>
                                          <p:spTgt spid="30"/>
                                        </p:tgtEl>
                                      </p:cBhvr>
                                    </p:animEffect>
                                  </p:childTnLst>
                                </p:cTn>
                              </p:par>
                            </p:childTnLst>
                          </p:cTn>
                        </p:par>
                        <p:par>
                          <p:cTn id="109" fill="hold">
                            <p:stCondLst>
                              <p:cond delay="12250"/>
                            </p:stCondLst>
                            <p:childTnLst>
                              <p:par>
                                <p:cTn id="110" presetID="22" presetClass="entr" presetSubtype="4" fill="hold" grpId="0" nodeType="after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wipe(down)">
                                      <p:cBhvr>
                                        <p:cTn id="112" dur="500"/>
                                        <p:tgtEl>
                                          <p:spTgt spid="31"/>
                                        </p:tgtEl>
                                      </p:cBhvr>
                                    </p:animEffect>
                                  </p:childTnLst>
                                </p:cTn>
                              </p:par>
                            </p:childTnLst>
                          </p:cTn>
                        </p:par>
                        <p:par>
                          <p:cTn id="113" fill="hold">
                            <p:stCondLst>
                              <p:cond delay="12750"/>
                            </p:stCondLst>
                            <p:childTnLst>
                              <p:par>
                                <p:cTn id="114" presetID="22" presetClass="entr" presetSubtype="4" fill="hold"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wipe(down)">
                                      <p:cBhvr>
                                        <p:cTn id="116" dur="500"/>
                                        <p:tgtEl>
                                          <p:spTgt spid="45"/>
                                        </p:tgtEl>
                                      </p:cBhvr>
                                    </p:animEffect>
                                  </p:childTnLst>
                                </p:cTn>
                              </p:par>
                            </p:childTnLst>
                          </p:cTn>
                        </p:par>
                        <p:par>
                          <p:cTn id="117" fill="hold">
                            <p:stCondLst>
                              <p:cond delay="13250"/>
                            </p:stCondLst>
                            <p:childTnLst>
                              <p:par>
                                <p:cTn id="118" presetID="22" presetClass="entr" presetSubtype="4" fill="hold" grpId="0"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down)">
                                      <p:cBhvr>
                                        <p:cTn id="120" dur="500"/>
                                        <p:tgtEl>
                                          <p:spTgt spid="46"/>
                                        </p:tgtEl>
                                      </p:cBhvr>
                                    </p:animEffect>
                                  </p:childTnLst>
                                </p:cTn>
                              </p:par>
                            </p:childTnLst>
                          </p:cTn>
                        </p:par>
                        <p:par>
                          <p:cTn id="121" fill="hold">
                            <p:stCondLst>
                              <p:cond delay="13750"/>
                            </p:stCondLst>
                            <p:childTnLst>
                              <p:par>
                                <p:cTn id="122" presetID="22" presetClass="entr" presetSubtype="4" fill="hold" grpId="0" nodeType="after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wipe(down)">
                                      <p:cBhvr>
                                        <p:cTn id="124" dur="500"/>
                                        <p:tgtEl>
                                          <p:spTgt spid="34"/>
                                        </p:tgtEl>
                                      </p:cBhvr>
                                    </p:animEffect>
                                  </p:childTnLst>
                                </p:cTn>
                              </p:par>
                            </p:childTnLst>
                          </p:cTn>
                        </p:par>
                        <p:par>
                          <p:cTn id="125" fill="hold">
                            <p:stCondLst>
                              <p:cond delay="14250"/>
                            </p:stCondLst>
                            <p:childTnLst>
                              <p:par>
                                <p:cTn id="126" presetID="22" presetClass="entr" presetSubtype="4" fill="hold"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down)">
                                      <p:cBhvr>
                                        <p:cTn id="128" dur="500"/>
                                        <p:tgtEl>
                                          <p:spTgt spid="49"/>
                                        </p:tgtEl>
                                      </p:cBhvr>
                                    </p:animEffect>
                                  </p:childTnLst>
                                </p:cTn>
                              </p:par>
                            </p:childTnLst>
                          </p:cTn>
                        </p:par>
                        <p:par>
                          <p:cTn id="129" fill="hold">
                            <p:stCondLst>
                              <p:cond delay="14750"/>
                            </p:stCondLst>
                            <p:childTnLst>
                              <p:par>
                                <p:cTn id="130" presetID="22" presetClass="entr" presetSubtype="4"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down)">
                                      <p:cBhvr>
                                        <p:cTn id="132" dur="500"/>
                                        <p:tgtEl>
                                          <p:spTgt spid="33"/>
                                        </p:tgtEl>
                                      </p:cBhvr>
                                    </p:animEffect>
                                  </p:childTnLst>
                                </p:cTn>
                              </p:par>
                            </p:childTnLst>
                          </p:cTn>
                        </p:par>
                        <p:par>
                          <p:cTn id="133" fill="hold">
                            <p:stCondLst>
                              <p:cond delay="15250"/>
                            </p:stCondLst>
                            <p:childTnLst>
                              <p:par>
                                <p:cTn id="134" presetID="22" presetClass="entr" presetSubtype="4" fill="hold" grpId="0" nodeType="after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wipe(down)">
                                      <p:cBhvr>
                                        <p:cTn id="136" dur="500"/>
                                        <p:tgtEl>
                                          <p:spTgt spid="51"/>
                                        </p:tgtEl>
                                      </p:cBhvr>
                                    </p:animEffect>
                                  </p:childTnLst>
                                </p:cTn>
                              </p:par>
                            </p:childTnLst>
                          </p:cTn>
                        </p:par>
                        <p:par>
                          <p:cTn id="137" fill="hold">
                            <p:stCondLst>
                              <p:cond delay="15750"/>
                            </p:stCondLst>
                            <p:childTnLst>
                              <p:par>
                                <p:cTn id="138" presetID="22" presetClass="entr" presetSubtype="4" fill="hold" nodeType="after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wipe(down)">
                                      <p:cBhvr>
                                        <p:cTn id="140" dur="500"/>
                                        <p:tgtEl>
                                          <p:spTgt spid="50"/>
                                        </p:tgtEl>
                                      </p:cBhvr>
                                    </p:animEffect>
                                  </p:childTnLst>
                                </p:cTn>
                              </p:par>
                            </p:childTnLst>
                          </p:cTn>
                        </p:par>
                        <p:par>
                          <p:cTn id="141" fill="hold">
                            <p:stCondLst>
                              <p:cond delay="16250"/>
                            </p:stCondLst>
                            <p:childTnLst>
                              <p:par>
                                <p:cTn id="142" presetID="22" presetClass="entr" presetSubtype="4"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down)">
                                      <p:cBhvr>
                                        <p:cTn id="144" dur="500"/>
                                        <p:tgtEl>
                                          <p:spTgt spid="37"/>
                                        </p:tgtEl>
                                      </p:cBhvr>
                                    </p:animEffect>
                                  </p:childTnLst>
                                </p:cTn>
                              </p:par>
                            </p:childTnLst>
                          </p:cTn>
                        </p:par>
                        <p:par>
                          <p:cTn id="145" fill="hold">
                            <p:stCondLst>
                              <p:cond delay="16750"/>
                            </p:stCondLst>
                            <p:childTnLst>
                              <p:par>
                                <p:cTn id="146" presetID="22" presetClass="entr" presetSubtype="4" fill="hold" grpId="0" nodeType="afterEffect">
                                  <p:stCondLst>
                                    <p:cond delay="0"/>
                                  </p:stCondLst>
                                  <p:childTnLst>
                                    <p:set>
                                      <p:cBhvr>
                                        <p:cTn id="147" dur="1" fill="hold">
                                          <p:stCondLst>
                                            <p:cond delay="0"/>
                                          </p:stCondLst>
                                        </p:cTn>
                                        <p:tgtEl>
                                          <p:spTgt spid="17"/>
                                        </p:tgtEl>
                                        <p:attrNameLst>
                                          <p:attrName>style.visibility</p:attrName>
                                        </p:attrNameLst>
                                      </p:cBhvr>
                                      <p:to>
                                        <p:strVal val="visible"/>
                                      </p:to>
                                    </p:set>
                                    <p:animEffect transition="in" filter="wipe(down)">
                                      <p:cBhvr>
                                        <p:cTn id="148" dur="500"/>
                                        <p:tgtEl>
                                          <p:spTgt spid="17"/>
                                        </p:tgtEl>
                                      </p:cBhvr>
                                    </p:animEffect>
                                  </p:childTnLst>
                                </p:cTn>
                              </p:par>
                            </p:childTnLst>
                          </p:cTn>
                        </p:par>
                        <p:par>
                          <p:cTn id="149" fill="hold">
                            <p:stCondLst>
                              <p:cond delay="17250"/>
                            </p:stCondLst>
                            <p:childTnLst>
                              <p:par>
                                <p:cTn id="150" presetID="22" presetClass="entr" presetSubtype="4" fill="hold" nodeType="afterEffect">
                                  <p:stCondLst>
                                    <p:cond delay="0"/>
                                  </p:stCondLst>
                                  <p:childTnLst>
                                    <p:set>
                                      <p:cBhvr>
                                        <p:cTn id="151" dur="1" fill="hold">
                                          <p:stCondLst>
                                            <p:cond delay="0"/>
                                          </p:stCondLst>
                                        </p:cTn>
                                        <p:tgtEl>
                                          <p:spTgt spid="16"/>
                                        </p:tgtEl>
                                        <p:attrNameLst>
                                          <p:attrName>style.visibility</p:attrName>
                                        </p:attrNameLst>
                                      </p:cBhvr>
                                      <p:to>
                                        <p:strVal val="visible"/>
                                      </p:to>
                                    </p:set>
                                    <p:animEffect transition="in" filter="wipe(down)">
                                      <p:cBhvr>
                                        <p:cTn id="152" dur="500"/>
                                        <p:tgtEl>
                                          <p:spTgt spid="16"/>
                                        </p:tgtEl>
                                      </p:cBhvr>
                                    </p:animEffect>
                                  </p:childTnLst>
                                </p:cTn>
                              </p:par>
                            </p:childTnLst>
                          </p:cTn>
                        </p:par>
                        <p:par>
                          <p:cTn id="153" fill="hold">
                            <p:stCondLst>
                              <p:cond delay="17750"/>
                            </p:stCondLst>
                            <p:childTnLst>
                              <p:par>
                                <p:cTn id="154" presetID="22" presetClass="entr" presetSubtype="4" fill="hold" grpId="0" nodeType="afterEffect">
                                  <p:stCondLst>
                                    <p:cond delay="0"/>
                                  </p:stCondLst>
                                  <p:childTnLst>
                                    <p:set>
                                      <p:cBhvr>
                                        <p:cTn id="155" dur="1" fill="hold">
                                          <p:stCondLst>
                                            <p:cond delay="0"/>
                                          </p:stCondLst>
                                        </p:cTn>
                                        <p:tgtEl>
                                          <p:spTgt spid="15"/>
                                        </p:tgtEl>
                                        <p:attrNameLst>
                                          <p:attrName>style.visibility</p:attrName>
                                        </p:attrNameLst>
                                      </p:cBhvr>
                                      <p:to>
                                        <p:strVal val="visible"/>
                                      </p:to>
                                    </p:set>
                                    <p:animEffect transition="in" filter="wipe(down)">
                                      <p:cBhvr>
                                        <p:cTn id="1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8" grpId="0" animBg="1"/>
      <p:bldP spid="14" grpId="0" animBg="1"/>
      <p:bldP spid="19" grpId="0"/>
      <p:bldP spid="20" grpId="0"/>
      <p:bldP spid="21" grpId="0"/>
      <p:bldP spid="23" grpId="0"/>
      <p:bldP spid="24" grpId="0"/>
      <p:bldP spid="25" grpId="0"/>
      <p:bldP spid="35" grpId="0"/>
      <p:bldP spid="27" grpId="0"/>
      <p:bldP spid="28" grpId="0"/>
      <p:bldP spid="22" grpId="0"/>
      <p:bldP spid="30" grpId="0"/>
      <p:bldP spid="31" grpId="0"/>
      <p:bldP spid="33" grpId="0"/>
      <p:bldP spid="34" grpId="0"/>
      <p:bldP spid="37" grpId="0"/>
      <p:bldP spid="46" grpId="0"/>
      <p:bldP spid="51" grpId="0"/>
      <p:bldP spid="2" grpId="0"/>
      <p:bldP spid="3" grpId="0"/>
      <p:bldP spid="15"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40" y="328027"/>
            <a:ext cx="9255416" cy="646331"/>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Diagramme de classe :</a:t>
            </a:r>
            <a:endParaRPr lang="zh-CN" altLang="en-US" sz="3600" b="1" dirty="0">
              <a:solidFill>
                <a:schemeClr val="tx1">
                  <a:lumMod val="85000"/>
                  <a:lumOff val="15000"/>
                </a:schemeClr>
              </a:solidFill>
              <a:latin typeface="+mn-ea"/>
              <a:cs typeface="Montserrat" panose="00000500000000000000" charset="0"/>
            </a:endParaRPr>
          </a:p>
        </p:txBody>
      </p:sp>
      <p:pic>
        <p:nvPicPr>
          <p:cNvPr id="2" name="Image 1">
            <a:extLst>
              <a:ext uri="{FF2B5EF4-FFF2-40B4-BE49-F238E27FC236}">
                <a16:creationId xmlns:a16="http://schemas.microsoft.com/office/drawing/2014/main" id="{7E3E8DCC-5DA4-3BB1-B185-340391F56934}"/>
              </a:ext>
            </a:extLst>
          </p:cNvPr>
          <p:cNvPicPr>
            <a:picLocks noChangeAspect="1"/>
          </p:cNvPicPr>
          <p:nvPr/>
        </p:nvPicPr>
        <p:blipFill>
          <a:blip r:embed="rId8"/>
          <a:stretch>
            <a:fillRect/>
          </a:stretch>
        </p:blipFill>
        <p:spPr>
          <a:xfrm>
            <a:off x="2918702" y="1216179"/>
            <a:ext cx="6550907" cy="54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6681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39" y="328027"/>
            <a:ext cx="10413545" cy="646331"/>
          </a:xfrm>
          <a:prstGeom prst="rect">
            <a:avLst/>
          </a:prstGeom>
          <a:noFill/>
        </p:spPr>
        <p:txBody>
          <a:bodyPr wrap="square" rtlCol="0" anchor="ctr" anchorCtr="0">
            <a:spAutoFit/>
          </a:bodyPr>
          <a:lstStyle/>
          <a:p>
            <a:pPr algn="l">
              <a:spcBef>
                <a:spcPct val="0"/>
              </a:spcBef>
            </a:pPr>
            <a:r>
              <a:rPr lang="en-US" altLang="zh-CN" sz="3500" b="1" dirty="0">
                <a:solidFill>
                  <a:schemeClr val="tx1">
                    <a:lumMod val="85000"/>
                    <a:lumOff val="15000"/>
                  </a:schemeClr>
                </a:solidFill>
                <a:latin typeface="+mn-ea"/>
                <a:cs typeface="Montserrat" panose="00000500000000000000" charset="0"/>
              </a:rPr>
              <a:t>Diagramme de séquence :</a:t>
            </a:r>
            <a:endParaRPr lang="zh-CN" altLang="en-US" sz="3500" b="1" dirty="0">
              <a:solidFill>
                <a:schemeClr val="tx1">
                  <a:lumMod val="85000"/>
                  <a:lumOff val="15000"/>
                </a:schemeClr>
              </a:solidFill>
              <a:latin typeface="+mn-ea"/>
              <a:cs typeface="Montserrat" panose="00000500000000000000" charset="0"/>
            </a:endParaRPr>
          </a:p>
        </p:txBody>
      </p:sp>
      <p:pic>
        <p:nvPicPr>
          <p:cNvPr id="2" name="Image 1">
            <a:extLst>
              <a:ext uri="{FF2B5EF4-FFF2-40B4-BE49-F238E27FC236}">
                <a16:creationId xmlns:a16="http://schemas.microsoft.com/office/drawing/2014/main" id="{FEDD4AF6-42DC-9236-74C0-60423E56D22A}"/>
              </a:ext>
            </a:extLst>
          </p:cNvPr>
          <p:cNvPicPr>
            <a:picLocks noChangeAspect="1"/>
          </p:cNvPicPr>
          <p:nvPr/>
        </p:nvPicPr>
        <p:blipFill>
          <a:blip r:embed="rId8"/>
          <a:stretch>
            <a:fillRect/>
          </a:stretch>
        </p:blipFill>
        <p:spPr>
          <a:xfrm>
            <a:off x="3665073" y="994955"/>
            <a:ext cx="4559093" cy="568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138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09</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48538" y="4304934"/>
            <a:ext cx="5372101" cy="1261884"/>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Réalisation </a:t>
            </a:r>
          </a:p>
          <a:p>
            <a:pPr algn="ctr">
              <a:spcBef>
                <a:spcPct val="0"/>
              </a:spcBef>
            </a:pPr>
            <a:endParaRPr lang="fr-FR" altLang="zh-CN"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295"/>
            <a:ext cx="7512685"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cs typeface="+mn-lt"/>
              </a:rPr>
              <a:t>Les outils/langages utilisés :</a:t>
            </a:r>
            <a:endParaRPr lang="zh-CN" altLang="en-US" sz="3600" b="1" dirty="0">
              <a:solidFill>
                <a:schemeClr val="tx1">
                  <a:lumMod val="85000"/>
                  <a:lumOff val="15000"/>
                </a:schemeClr>
              </a:solidFill>
              <a:cs typeface="+mn-lt"/>
            </a:endParaRPr>
          </a:p>
        </p:txBody>
      </p:sp>
      <p:sp>
        <p:nvSpPr>
          <p:cNvPr id="31746" name="44"/>
          <p:cNvSpPr>
            <a:spLocks noChangeAspect="1"/>
          </p:cNvSpPr>
          <p:nvPr/>
        </p:nvSpPr>
        <p:spPr bwMode="auto">
          <a:xfrm>
            <a:off x="6529400" y="3200251"/>
            <a:ext cx="1938337" cy="1908175"/>
          </a:xfrm>
          <a:custGeom>
            <a:avLst/>
            <a:gdLst>
              <a:gd name="T0" fmla="*/ 1938337 w 145"/>
              <a:gd name="T1" fmla="*/ 987447 h 143"/>
              <a:gd name="T2" fmla="*/ 1777923 w 145"/>
              <a:gd name="T3" fmla="*/ 1174262 h 143"/>
              <a:gd name="T4" fmla="*/ 106943 w 145"/>
              <a:gd name="T5" fmla="*/ 1908175 h 143"/>
              <a:gd name="T6" fmla="*/ 26736 w 145"/>
              <a:gd name="T7" fmla="*/ 1881487 h 143"/>
              <a:gd name="T8" fmla="*/ 0 w 145"/>
              <a:gd name="T9" fmla="*/ 1801424 h 143"/>
              <a:gd name="T10" fmla="*/ 80207 w 145"/>
              <a:gd name="T11" fmla="*/ 1441139 h 143"/>
              <a:gd name="T12" fmla="*/ 668392 w 145"/>
              <a:gd name="T13" fmla="*/ 974103 h 143"/>
              <a:gd name="T14" fmla="*/ 280725 w 145"/>
              <a:gd name="T15" fmla="*/ 587131 h 143"/>
              <a:gd name="T16" fmla="*/ 387667 w 145"/>
              <a:gd name="T17" fmla="*/ 106751 h 143"/>
              <a:gd name="T18" fmla="*/ 481242 w 145"/>
              <a:gd name="T19" fmla="*/ 13344 h 143"/>
              <a:gd name="T20" fmla="*/ 588185 w 145"/>
              <a:gd name="T21" fmla="*/ 40032 h 143"/>
              <a:gd name="T22" fmla="*/ 1844762 w 145"/>
              <a:gd name="T23" fmla="*/ 813977 h 143"/>
              <a:gd name="T24" fmla="*/ 1938337 w 145"/>
              <a:gd name="T25" fmla="*/ 987447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4D8689"/>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47" name="33"/>
          <p:cNvSpPr/>
          <p:nvPr/>
        </p:nvSpPr>
        <p:spPr bwMode="auto">
          <a:xfrm>
            <a:off x="5530849" y="3439952"/>
            <a:ext cx="1481139" cy="1458912"/>
          </a:xfrm>
          <a:custGeom>
            <a:avLst/>
            <a:gdLst>
              <a:gd name="T0" fmla="*/ 1481139 w 145"/>
              <a:gd name="T1" fmla="*/ 754961 h 143"/>
              <a:gd name="T2" fmla="*/ 1358562 w 145"/>
              <a:gd name="T3" fmla="*/ 897792 h 143"/>
              <a:gd name="T4" fmla="*/ 81718 w 145"/>
              <a:gd name="T5" fmla="*/ 1458912 h 143"/>
              <a:gd name="T6" fmla="*/ 20430 w 145"/>
              <a:gd name="T7" fmla="*/ 1438508 h 143"/>
              <a:gd name="T8" fmla="*/ 0 w 145"/>
              <a:gd name="T9" fmla="*/ 1377295 h 143"/>
              <a:gd name="T10" fmla="*/ 61289 w 145"/>
              <a:gd name="T11" fmla="*/ 1101836 h 143"/>
              <a:gd name="T12" fmla="*/ 510738 w 145"/>
              <a:gd name="T13" fmla="*/ 744759 h 143"/>
              <a:gd name="T14" fmla="*/ 214510 w 145"/>
              <a:gd name="T15" fmla="*/ 448896 h 143"/>
              <a:gd name="T16" fmla="*/ 296228 w 145"/>
              <a:gd name="T17" fmla="*/ 81617 h 143"/>
              <a:gd name="T18" fmla="*/ 367731 w 145"/>
              <a:gd name="T19" fmla="*/ 10202 h 143"/>
              <a:gd name="T20" fmla="*/ 449449 w 145"/>
              <a:gd name="T21" fmla="*/ 30607 h 143"/>
              <a:gd name="T22" fmla="*/ 1409636 w 145"/>
              <a:gd name="T23" fmla="*/ 622333 h 143"/>
              <a:gd name="T24" fmla="*/ 1481139 w 145"/>
              <a:gd name="T25" fmla="*/ 754961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143"/>
              <a:gd name="T41" fmla="*/ 145 w 145"/>
              <a:gd name="T42" fmla="*/ 143 h 1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E19520"/>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48" name="22"/>
          <p:cNvSpPr/>
          <p:nvPr/>
        </p:nvSpPr>
        <p:spPr bwMode="auto">
          <a:xfrm>
            <a:off x="4611688" y="3559025"/>
            <a:ext cx="1295400" cy="1265239"/>
          </a:xfrm>
          <a:custGeom>
            <a:avLst/>
            <a:gdLst>
              <a:gd name="T0" fmla="*/ 1295400 w 127"/>
              <a:gd name="T1" fmla="*/ 653027 h 124"/>
              <a:gd name="T2" fmla="*/ 1193400 w 127"/>
              <a:gd name="T3" fmla="*/ 775469 h 124"/>
              <a:gd name="T4" fmla="*/ 81600 w 127"/>
              <a:gd name="T5" fmla="*/ 1265239 h 124"/>
              <a:gd name="T6" fmla="*/ 20400 w 127"/>
              <a:gd name="T7" fmla="*/ 1255035 h 124"/>
              <a:gd name="T8" fmla="*/ 10200 w 127"/>
              <a:gd name="T9" fmla="*/ 1204018 h 124"/>
              <a:gd name="T10" fmla="*/ 61200 w 127"/>
              <a:gd name="T11" fmla="*/ 959133 h 124"/>
              <a:gd name="T12" fmla="*/ 397800 w 127"/>
              <a:gd name="T13" fmla="*/ 632620 h 124"/>
              <a:gd name="T14" fmla="*/ 193800 w 127"/>
              <a:gd name="T15" fmla="*/ 387735 h 124"/>
              <a:gd name="T16" fmla="*/ 265200 w 127"/>
              <a:gd name="T17" fmla="*/ 61221 h 124"/>
              <a:gd name="T18" fmla="*/ 326400 w 127"/>
              <a:gd name="T19" fmla="*/ 10204 h 124"/>
              <a:gd name="T20" fmla="*/ 397800 w 127"/>
              <a:gd name="T21" fmla="*/ 20407 h 124"/>
              <a:gd name="T22" fmla="*/ 1234200 w 127"/>
              <a:gd name="T23" fmla="*/ 530584 h 124"/>
              <a:gd name="T24" fmla="*/ 1295400 w 127"/>
              <a:gd name="T25" fmla="*/ 653027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
              <a:gd name="T40" fmla="*/ 0 h 124"/>
              <a:gd name="T41" fmla="*/ 127 w 127"/>
              <a:gd name="T42" fmla="*/ 124 h 1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4D8689"/>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49" name="11"/>
          <p:cNvSpPr/>
          <p:nvPr/>
        </p:nvSpPr>
        <p:spPr bwMode="auto">
          <a:xfrm>
            <a:off x="3889375" y="3686014"/>
            <a:ext cx="1028700" cy="1041400"/>
          </a:xfrm>
          <a:custGeom>
            <a:avLst/>
            <a:gdLst>
              <a:gd name="T0" fmla="*/ 152777 w 101"/>
              <a:gd name="T1" fmla="*/ 316504 h 102"/>
              <a:gd name="T2" fmla="*/ 213888 w 101"/>
              <a:gd name="T3" fmla="*/ 51049 h 102"/>
              <a:gd name="T4" fmla="*/ 264814 w 101"/>
              <a:gd name="T5" fmla="*/ 10210 h 102"/>
              <a:gd name="T6" fmla="*/ 325925 w 101"/>
              <a:gd name="T7" fmla="*/ 20420 h 102"/>
              <a:gd name="T8" fmla="*/ 967589 w 101"/>
              <a:gd name="T9" fmla="*/ 418602 h 102"/>
              <a:gd name="T10" fmla="*/ 1028700 w 101"/>
              <a:gd name="T11" fmla="*/ 520700 h 102"/>
              <a:gd name="T12" fmla="*/ 957404 w 101"/>
              <a:gd name="T13" fmla="*/ 643218 h 102"/>
              <a:gd name="T14" fmla="*/ 61111 w 101"/>
              <a:gd name="T15" fmla="*/ 1041400 h 102"/>
              <a:gd name="T16" fmla="*/ 20370 w 101"/>
              <a:gd name="T17" fmla="*/ 1031190 h 102"/>
              <a:gd name="T18" fmla="*/ 0 w 101"/>
              <a:gd name="T19" fmla="*/ 990351 h 102"/>
              <a:gd name="T20" fmla="*/ 50926 w 101"/>
              <a:gd name="T21" fmla="*/ 786155 h 102"/>
              <a:gd name="T22" fmla="*/ 152777 w 101"/>
              <a:gd name="T23" fmla="*/ 316504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102"/>
              <a:gd name="T38" fmla="*/ 101 w 101"/>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E19520"/>
          </a:solidFill>
          <a:ln>
            <a:noFill/>
          </a:ln>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50" name="77"/>
          <p:cNvSpPr/>
          <p:nvPr/>
        </p:nvSpPr>
        <p:spPr bwMode="auto">
          <a:xfrm rot="19826324">
            <a:off x="8101328" y="3400795"/>
            <a:ext cx="2119247" cy="205908"/>
          </a:xfrm>
          <a:custGeom>
            <a:avLst/>
            <a:gdLst>
              <a:gd name="T0" fmla="*/ 0 w 1600200"/>
              <a:gd name="T1" fmla="*/ 287339 h 552450"/>
              <a:gd name="T2" fmla="*/ 273163 w 1600200"/>
              <a:gd name="T3" fmla="*/ 0 h 552450"/>
              <a:gd name="T4" fmla="*/ 2549525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51" name="66"/>
          <p:cNvSpPr/>
          <p:nvPr/>
        </p:nvSpPr>
        <p:spPr bwMode="auto">
          <a:xfrm flipH="1">
            <a:off x="1617663" y="3982921"/>
            <a:ext cx="2551112" cy="287339"/>
          </a:xfrm>
          <a:custGeom>
            <a:avLst/>
            <a:gdLst>
              <a:gd name="T0" fmla="*/ 0 w 1600200"/>
              <a:gd name="T1" fmla="*/ 287339 h 552450"/>
              <a:gd name="T2" fmla="*/ 273333 w 1600200"/>
              <a:gd name="T3" fmla="*/ 0 h 552450"/>
              <a:gd name="T4" fmla="*/ 2551112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52" name="55"/>
          <p:cNvSpPr/>
          <p:nvPr/>
        </p:nvSpPr>
        <p:spPr bwMode="auto">
          <a:xfrm>
            <a:off x="6010958" y="2828730"/>
            <a:ext cx="673100" cy="1001712"/>
          </a:xfrm>
          <a:custGeom>
            <a:avLst/>
            <a:gdLst>
              <a:gd name="T0" fmla="*/ 0 w 647700"/>
              <a:gd name="T1" fmla="*/ 1001712 h 965200"/>
              <a:gd name="T2" fmla="*/ 105584 w 647700"/>
              <a:gd name="T3" fmla="*/ 540397 h 965200"/>
              <a:gd name="T4" fmla="*/ 673100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1753" name="44"/>
          <p:cNvSpPr/>
          <p:nvPr/>
        </p:nvSpPr>
        <p:spPr bwMode="auto">
          <a:xfrm rot="7733096">
            <a:off x="4863420" y="4561123"/>
            <a:ext cx="499250" cy="537951"/>
          </a:xfrm>
          <a:custGeom>
            <a:avLst/>
            <a:gdLst>
              <a:gd name="T0" fmla="*/ 0 w 647700"/>
              <a:gd name="T1" fmla="*/ 1003300 h 965200"/>
              <a:gd name="T2" fmla="*/ 105584 w 647700"/>
              <a:gd name="T3" fmla="*/ 541254 h 965200"/>
              <a:gd name="T4" fmla="*/ 673100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46" name="33"/>
          <p:cNvSpPr>
            <a:spLocks noChangeAspect="1" noEditPoints="1"/>
          </p:cNvSpPr>
          <p:nvPr/>
        </p:nvSpPr>
        <p:spPr bwMode="auto">
          <a:xfrm>
            <a:off x="4333888" y="4068602"/>
            <a:ext cx="225425" cy="241300"/>
          </a:xfrm>
          <a:custGeom>
            <a:avLst/>
            <a:gdLst>
              <a:gd name="T0" fmla="*/ 40169 w 376"/>
              <a:gd name="T1" fmla="*/ 1805 h 401"/>
              <a:gd name="T2" fmla="*/ 37171 w 376"/>
              <a:gd name="T3" fmla="*/ 1805 h 401"/>
              <a:gd name="T4" fmla="*/ 0 w 376"/>
              <a:gd name="T5" fmla="*/ 95678 h 401"/>
              <a:gd name="T6" fmla="*/ 38970 w 376"/>
              <a:gd name="T7" fmla="*/ 134189 h 401"/>
              <a:gd name="T8" fmla="*/ 77340 w 376"/>
              <a:gd name="T9" fmla="*/ 95678 h 401"/>
              <a:gd name="T10" fmla="*/ 40169 w 376"/>
              <a:gd name="T11" fmla="*/ 1805 h 401"/>
              <a:gd name="T12" fmla="*/ 187654 w 376"/>
              <a:gd name="T13" fmla="*/ 1805 h 401"/>
              <a:gd name="T14" fmla="*/ 185256 w 376"/>
              <a:gd name="T15" fmla="*/ 1805 h 401"/>
              <a:gd name="T16" fmla="*/ 147486 w 376"/>
              <a:gd name="T17" fmla="*/ 95678 h 401"/>
              <a:gd name="T18" fmla="*/ 186455 w 376"/>
              <a:gd name="T19" fmla="*/ 134189 h 401"/>
              <a:gd name="T20" fmla="*/ 225425 w 376"/>
              <a:gd name="T21" fmla="*/ 95678 h 401"/>
              <a:gd name="T22" fmla="*/ 187654 w 376"/>
              <a:gd name="T23" fmla="*/ 1805 h 401"/>
              <a:gd name="T24" fmla="*/ 110914 w 376"/>
              <a:gd name="T25" fmla="*/ 108314 h 401"/>
              <a:gd name="T26" fmla="*/ 73743 w 376"/>
              <a:gd name="T27" fmla="*/ 202788 h 401"/>
              <a:gd name="T28" fmla="*/ 112713 w 376"/>
              <a:gd name="T29" fmla="*/ 241300 h 401"/>
              <a:gd name="T30" fmla="*/ 151682 w 376"/>
              <a:gd name="T31" fmla="*/ 202788 h 401"/>
              <a:gd name="T32" fmla="*/ 113912 w 376"/>
              <a:gd name="T33" fmla="*/ 108314 h 401"/>
              <a:gd name="T34" fmla="*/ 110914 w 376"/>
              <a:gd name="T35" fmla="*/ 108314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6"/>
              <a:gd name="T55" fmla="*/ 0 h 401"/>
              <a:gd name="T56" fmla="*/ 376 w 376"/>
              <a:gd name="T57" fmla="*/ 401 h 4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47" name="22"/>
          <p:cNvSpPr>
            <a:spLocks noChangeAspect="1"/>
          </p:cNvSpPr>
          <p:nvPr/>
        </p:nvSpPr>
        <p:spPr bwMode="auto">
          <a:xfrm>
            <a:off x="7526350" y="4070201"/>
            <a:ext cx="242887" cy="250825"/>
          </a:xfrm>
          <a:custGeom>
            <a:avLst/>
            <a:gdLst>
              <a:gd name="T0" fmla="*/ 91304 w 274"/>
              <a:gd name="T1" fmla="*/ 250825 h 284"/>
              <a:gd name="T2" fmla="*/ 70916 w 274"/>
              <a:gd name="T3" fmla="*/ 241110 h 284"/>
              <a:gd name="T4" fmla="*/ 7978 w 274"/>
              <a:gd name="T5" fmla="*/ 157207 h 284"/>
              <a:gd name="T6" fmla="*/ 12410 w 274"/>
              <a:gd name="T7" fmla="*/ 122763 h 284"/>
              <a:gd name="T8" fmla="*/ 46982 w 274"/>
              <a:gd name="T9" fmla="*/ 128062 h 284"/>
              <a:gd name="T10" fmla="*/ 88645 w 274"/>
              <a:gd name="T11" fmla="*/ 182820 h 284"/>
              <a:gd name="T12" fmla="*/ 194132 w 274"/>
              <a:gd name="T13" fmla="*/ 15014 h 284"/>
              <a:gd name="T14" fmla="*/ 227817 w 274"/>
              <a:gd name="T15" fmla="*/ 7065 h 284"/>
              <a:gd name="T16" fmla="*/ 235795 w 274"/>
              <a:gd name="T17" fmla="*/ 41510 h 284"/>
              <a:gd name="T18" fmla="*/ 111693 w 274"/>
              <a:gd name="T19" fmla="*/ 239344 h 284"/>
              <a:gd name="T20" fmla="*/ 92191 w 274"/>
              <a:gd name="T21" fmla="*/ 250825 h 284"/>
              <a:gd name="T22" fmla="*/ 91304 w 274"/>
              <a:gd name="T23" fmla="*/ 250825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4"/>
              <a:gd name="T37" fmla="*/ 0 h 284"/>
              <a:gd name="T38" fmla="*/ 274 w 274"/>
              <a:gd name="T39" fmla="*/ 284 h 2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48" name="11"/>
          <p:cNvSpPr>
            <a:spLocks noEditPoints="1"/>
          </p:cNvSpPr>
          <p:nvPr/>
        </p:nvSpPr>
        <p:spPr bwMode="auto">
          <a:xfrm>
            <a:off x="5181601" y="4087652"/>
            <a:ext cx="258763" cy="222251"/>
          </a:xfrm>
          <a:custGeom>
            <a:avLst/>
            <a:gdLst>
              <a:gd name="T0" fmla="*/ 249778 w 288"/>
              <a:gd name="T1" fmla="*/ 0 h 246"/>
              <a:gd name="T2" fmla="*/ 46721 w 288"/>
              <a:gd name="T3" fmla="*/ 0 h 246"/>
              <a:gd name="T4" fmla="*/ 37736 w 288"/>
              <a:gd name="T5" fmla="*/ 9035 h 246"/>
              <a:gd name="T6" fmla="*/ 37736 w 288"/>
              <a:gd name="T7" fmla="*/ 38849 h 246"/>
              <a:gd name="T8" fmla="*/ 8985 w 288"/>
              <a:gd name="T9" fmla="*/ 38849 h 246"/>
              <a:gd name="T10" fmla="*/ 0 w 288"/>
              <a:gd name="T11" fmla="*/ 47883 h 246"/>
              <a:gd name="T12" fmla="*/ 0 w 288"/>
              <a:gd name="T13" fmla="*/ 197858 h 246"/>
              <a:gd name="T14" fmla="*/ 24259 w 288"/>
              <a:gd name="T15" fmla="*/ 222251 h 246"/>
              <a:gd name="T16" fmla="*/ 46721 w 288"/>
              <a:gd name="T17" fmla="*/ 222251 h 246"/>
              <a:gd name="T18" fmla="*/ 216534 w 288"/>
              <a:gd name="T19" fmla="*/ 222251 h 246"/>
              <a:gd name="T20" fmla="*/ 249778 w 288"/>
              <a:gd name="T21" fmla="*/ 222251 h 246"/>
              <a:gd name="T22" fmla="*/ 258763 w 288"/>
              <a:gd name="T23" fmla="*/ 213216 h 246"/>
              <a:gd name="T24" fmla="*/ 258763 w 288"/>
              <a:gd name="T25" fmla="*/ 9035 h 246"/>
              <a:gd name="T26" fmla="*/ 249778 w 288"/>
              <a:gd name="T27" fmla="*/ 0 h 246"/>
              <a:gd name="T28" fmla="*/ 243489 w 288"/>
              <a:gd name="T29" fmla="*/ 206892 h 246"/>
              <a:gd name="T30" fmla="*/ 216534 w 288"/>
              <a:gd name="T31" fmla="*/ 206892 h 246"/>
              <a:gd name="T32" fmla="*/ 46721 w 288"/>
              <a:gd name="T33" fmla="*/ 206892 h 246"/>
              <a:gd name="T34" fmla="*/ 24259 w 288"/>
              <a:gd name="T35" fmla="*/ 206892 h 246"/>
              <a:gd name="T36" fmla="*/ 15274 w 288"/>
              <a:gd name="T37" fmla="*/ 197858 h 246"/>
              <a:gd name="T38" fmla="*/ 15274 w 288"/>
              <a:gd name="T39" fmla="*/ 54208 h 246"/>
              <a:gd name="T40" fmla="*/ 37736 w 288"/>
              <a:gd name="T41" fmla="*/ 54208 h 246"/>
              <a:gd name="T42" fmla="*/ 37736 w 288"/>
              <a:gd name="T43" fmla="*/ 193340 h 246"/>
              <a:gd name="T44" fmla="*/ 53010 w 288"/>
              <a:gd name="T45" fmla="*/ 193340 h 246"/>
              <a:gd name="T46" fmla="*/ 53010 w 288"/>
              <a:gd name="T47" fmla="*/ 54208 h 246"/>
              <a:gd name="T48" fmla="*/ 53010 w 288"/>
              <a:gd name="T49" fmla="*/ 54208 h 246"/>
              <a:gd name="T50" fmla="*/ 53010 w 288"/>
              <a:gd name="T51" fmla="*/ 38849 h 246"/>
              <a:gd name="T52" fmla="*/ 53010 w 288"/>
              <a:gd name="T53" fmla="*/ 15359 h 246"/>
              <a:gd name="T54" fmla="*/ 243489 w 288"/>
              <a:gd name="T55" fmla="*/ 15359 h 246"/>
              <a:gd name="T56" fmla="*/ 243489 w 288"/>
              <a:gd name="T57" fmla="*/ 206892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246"/>
              <a:gd name="T89" fmla="*/ 288 w 288"/>
              <a:gd name="T90" fmla="*/ 246 h 24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04" tIns="45718" rIns="91404" bIns="45718"/>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49" name="9"/>
          <p:cNvSpPr>
            <a:spLocks noChangeArrowheads="1"/>
          </p:cNvSpPr>
          <p:nvPr/>
        </p:nvSpPr>
        <p:spPr bwMode="auto">
          <a:xfrm>
            <a:off x="5254637" y="4124176"/>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0" name="8"/>
          <p:cNvSpPr>
            <a:spLocks noChangeArrowheads="1"/>
          </p:cNvSpPr>
          <p:nvPr/>
        </p:nvSpPr>
        <p:spPr bwMode="auto">
          <a:xfrm>
            <a:off x="5345125" y="413369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1" name="7"/>
          <p:cNvSpPr>
            <a:spLocks noChangeArrowheads="1"/>
          </p:cNvSpPr>
          <p:nvPr/>
        </p:nvSpPr>
        <p:spPr bwMode="auto">
          <a:xfrm>
            <a:off x="5345125" y="416861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2" name="6"/>
          <p:cNvSpPr>
            <a:spLocks noChangeArrowheads="1"/>
          </p:cNvSpPr>
          <p:nvPr/>
        </p:nvSpPr>
        <p:spPr bwMode="auto">
          <a:xfrm>
            <a:off x="5254637" y="4216250"/>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3" name="5"/>
          <p:cNvSpPr>
            <a:spLocks noChangeArrowheads="1"/>
          </p:cNvSpPr>
          <p:nvPr/>
        </p:nvSpPr>
        <p:spPr bwMode="auto">
          <a:xfrm>
            <a:off x="5254637" y="4252752"/>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4" tIns="45718" rIns="91404" bIns="45718"/>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4" name="4"/>
          <p:cNvSpPr>
            <a:spLocks noChangeArrowheads="1"/>
          </p:cNvSpPr>
          <p:nvPr/>
        </p:nvSpPr>
        <p:spPr bwMode="auto">
          <a:xfrm>
            <a:off x="6272223" y="4047975"/>
            <a:ext cx="301625" cy="300039"/>
          </a:xfrm>
          <a:prstGeom prst="ellipse">
            <a:avLst/>
          </a:prstGeom>
          <a:noFill/>
          <a:ln w="30163" cap="rnd">
            <a:solidFill>
              <a:srgbClr val="FFFFFF"/>
            </a:solidFill>
            <a:round/>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ea typeface="Montserrat" panose="00000500000000000000" charset="0"/>
              <a:cs typeface="+mn-lt"/>
              <a:sym typeface="+mn-lt"/>
            </a:endParaRPr>
          </a:p>
        </p:txBody>
      </p:sp>
      <p:sp>
        <p:nvSpPr>
          <p:cNvPr id="39955" name="3"/>
          <p:cNvSpPr/>
          <p:nvPr/>
        </p:nvSpPr>
        <p:spPr bwMode="auto">
          <a:xfrm>
            <a:off x="6318262" y="4087664"/>
            <a:ext cx="155575" cy="141287"/>
          </a:xfrm>
          <a:custGeom>
            <a:avLst/>
            <a:gdLst>
              <a:gd name="T0" fmla="*/ 13101 w 95"/>
              <a:gd name="T1" fmla="*/ 53592 h 87"/>
              <a:gd name="T2" fmla="*/ 47491 w 95"/>
              <a:gd name="T3" fmla="*/ 120175 h 87"/>
              <a:gd name="T4" fmla="*/ 93345 w 95"/>
              <a:gd name="T5" fmla="*/ 138039 h 87"/>
              <a:gd name="T6" fmla="*/ 88432 w 95"/>
              <a:gd name="T7" fmla="*/ 131543 h 87"/>
              <a:gd name="T8" fmla="*/ 78606 w 95"/>
              <a:gd name="T9" fmla="*/ 123423 h 87"/>
              <a:gd name="T10" fmla="*/ 73693 w 95"/>
              <a:gd name="T11" fmla="*/ 108807 h 87"/>
              <a:gd name="T12" fmla="*/ 58955 w 95"/>
              <a:gd name="T13" fmla="*/ 103935 h 87"/>
              <a:gd name="T14" fmla="*/ 73693 w 95"/>
              <a:gd name="T15" fmla="*/ 84447 h 87"/>
              <a:gd name="T16" fmla="*/ 116272 w 95"/>
              <a:gd name="T17" fmla="*/ 53592 h 87"/>
              <a:gd name="T18" fmla="*/ 70418 w 95"/>
              <a:gd name="T19" fmla="*/ 4872 h 87"/>
              <a:gd name="T20" fmla="*/ 9826 w 95"/>
              <a:gd name="T21" fmla="*/ 22736 h 87"/>
              <a:gd name="T22" fmla="*/ 13101 w 95"/>
              <a:gd name="T23" fmla="*/ 535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87"/>
              <a:gd name="T38" fmla="*/ 95 w 95"/>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56" name="2"/>
          <p:cNvSpPr/>
          <p:nvPr/>
        </p:nvSpPr>
        <p:spPr bwMode="auto">
          <a:xfrm>
            <a:off x="6402389" y="4197201"/>
            <a:ext cx="117475" cy="138113"/>
          </a:xfrm>
          <a:custGeom>
            <a:avLst/>
            <a:gdLst>
              <a:gd name="T0" fmla="*/ 19311 w 73"/>
              <a:gd name="T1" fmla="*/ 51995 h 85"/>
              <a:gd name="T2" fmla="*/ 19311 w 73"/>
              <a:gd name="T3" fmla="*/ 73119 h 85"/>
              <a:gd name="T4" fmla="*/ 40231 w 73"/>
              <a:gd name="T5" fmla="*/ 94242 h 85"/>
              <a:gd name="T6" fmla="*/ 30576 w 73"/>
              <a:gd name="T7" fmla="*/ 129989 h 85"/>
              <a:gd name="T8" fmla="*/ 72416 w 73"/>
              <a:gd name="T9" fmla="*/ 107241 h 85"/>
              <a:gd name="T10" fmla="*/ 106210 w 73"/>
              <a:gd name="T11" fmla="*/ 60120 h 85"/>
              <a:gd name="T12" fmla="*/ 86899 w 73"/>
              <a:gd name="T13" fmla="*/ 38997 h 85"/>
              <a:gd name="T14" fmla="*/ 38622 w 73"/>
              <a:gd name="T15" fmla="*/ 17873 h 85"/>
              <a:gd name="T16" fmla="*/ 19311 w 73"/>
              <a:gd name="T17" fmla="*/ 5199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85"/>
              <a:gd name="T29" fmla="*/ 73 w 73"/>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39957" name="1"/>
          <p:cNvSpPr/>
          <p:nvPr/>
        </p:nvSpPr>
        <p:spPr bwMode="auto">
          <a:xfrm>
            <a:off x="6465889" y="4054316"/>
            <a:ext cx="103187" cy="193675"/>
          </a:xfrm>
          <a:custGeom>
            <a:avLst/>
            <a:gdLst>
              <a:gd name="T0" fmla="*/ 0 w 63"/>
              <a:gd name="T1" fmla="*/ 0 h 119"/>
              <a:gd name="T2" fmla="*/ 18017 w 63"/>
              <a:gd name="T3" fmla="*/ 48826 h 119"/>
              <a:gd name="T4" fmla="*/ 75343 w 63"/>
              <a:gd name="T5" fmla="*/ 87886 h 119"/>
              <a:gd name="T6" fmla="*/ 88446 w 63"/>
              <a:gd name="T7" fmla="*/ 131829 h 119"/>
              <a:gd name="T8" fmla="*/ 85170 w 63"/>
              <a:gd name="T9" fmla="*/ 180655 h 119"/>
              <a:gd name="T10" fmla="*/ 103187 w 63"/>
              <a:gd name="T11" fmla="*/ 183910 h 119"/>
              <a:gd name="T12" fmla="*/ 0 60000 65536"/>
              <a:gd name="T13" fmla="*/ 0 60000 65536"/>
              <a:gd name="T14" fmla="*/ 0 60000 65536"/>
              <a:gd name="T15" fmla="*/ 0 60000 65536"/>
              <a:gd name="T16" fmla="*/ 0 60000 65536"/>
              <a:gd name="T17" fmla="*/ 0 60000 65536"/>
              <a:gd name="T18" fmla="*/ 0 w 63"/>
              <a:gd name="T19" fmla="*/ 0 h 119"/>
              <a:gd name="T20" fmla="*/ 63 w 6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FFFFF"/>
            </a:solidFill>
            <a:miter lim="800000"/>
          </a:ln>
          <a:extLst>
            <a:ext uri="{909E8E84-426E-40DD-AFC4-6F175D3DCCD1}">
              <a14:hiddenFill xmlns:a14="http://schemas.microsoft.com/office/drawing/2010/main">
                <a:solidFill>
                  <a:srgbClr val="FFFFFF"/>
                </a:solidFill>
              </a14:hiddenFill>
            </a:ext>
          </a:extLst>
        </p:spPr>
        <p:txBody>
          <a:bodyPr lIns="80261" tIns="40146" rIns="80261" bIns="40146"/>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54" name="66">
            <a:extLst>
              <a:ext uri="{FF2B5EF4-FFF2-40B4-BE49-F238E27FC236}">
                <a16:creationId xmlns:a16="http://schemas.microsoft.com/office/drawing/2014/main" id="{CDB0785C-C1D3-4889-976F-A8EDF20BF96C}"/>
              </a:ext>
            </a:extLst>
          </p:cNvPr>
          <p:cNvSpPr/>
          <p:nvPr/>
        </p:nvSpPr>
        <p:spPr bwMode="auto">
          <a:xfrm rot="11400493" flipH="1">
            <a:off x="5619335" y="5052562"/>
            <a:ext cx="2189147" cy="259952"/>
          </a:xfrm>
          <a:custGeom>
            <a:avLst/>
            <a:gdLst>
              <a:gd name="T0" fmla="*/ 0 w 1600200"/>
              <a:gd name="T1" fmla="*/ 287339 h 552450"/>
              <a:gd name="T2" fmla="*/ 273333 w 1600200"/>
              <a:gd name="T3" fmla="*/ 0 h 552450"/>
              <a:gd name="T4" fmla="*/ 2551112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59" name="矩形 72">
            <a:extLst>
              <a:ext uri="{FF2B5EF4-FFF2-40B4-BE49-F238E27FC236}">
                <a16:creationId xmlns:a16="http://schemas.microsoft.com/office/drawing/2014/main" id="{1CDCB18E-5C23-42CC-950D-8F13AC6AB7B6}"/>
              </a:ext>
            </a:extLst>
          </p:cNvPr>
          <p:cNvSpPr/>
          <p:nvPr/>
        </p:nvSpPr>
        <p:spPr>
          <a:xfrm>
            <a:off x="4516883" y="6326686"/>
            <a:ext cx="1428976"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SQL</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3" name="44"/>
          <p:cNvSpPr/>
          <p:nvPr/>
        </p:nvSpPr>
        <p:spPr bwMode="auto">
          <a:xfrm flipH="1">
            <a:off x="4711703" y="3047842"/>
            <a:ext cx="673100" cy="1003300"/>
          </a:xfrm>
          <a:custGeom>
            <a:avLst/>
            <a:gdLst>
              <a:gd name="T0" fmla="*/ 0 w 647700"/>
              <a:gd name="T1" fmla="*/ 1003300 h 965200"/>
              <a:gd name="T2" fmla="*/ 105584 w 647700"/>
              <a:gd name="T3" fmla="*/ 541254 h 965200"/>
              <a:gd name="T4" fmla="*/ 673100 w 647700"/>
              <a:gd name="T5" fmla="*/ 0 h 965200"/>
              <a:gd name="T6" fmla="*/ 0 60000 65536"/>
              <a:gd name="T7" fmla="*/ 0 60000 65536"/>
              <a:gd name="T8" fmla="*/ 0 60000 65536"/>
              <a:gd name="T9" fmla="*/ 0 w 647700"/>
              <a:gd name="T10" fmla="*/ 0 h 965200"/>
              <a:gd name="T11" fmla="*/ 647700 w 647700"/>
              <a:gd name="T12" fmla="*/ 965200 h 965200"/>
            </a:gdLst>
            <a:ahLst/>
            <a:cxnLst>
              <a:cxn ang="T6">
                <a:pos x="T0" y="T1"/>
              </a:cxn>
              <a:cxn ang="T7">
                <a:pos x="T2" y="T3"/>
              </a:cxn>
              <a:cxn ang="T8">
                <a:pos x="T4" y="T5"/>
              </a:cxn>
            </a:cxnLst>
            <a:rect l="T9" t="T10" r="T11" b="T12"/>
            <a:pathLst>
              <a:path w="647700" h="965200">
                <a:moveTo>
                  <a:pt x="0" y="965200"/>
                </a:moveTo>
                <a:lnTo>
                  <a:pt x="101600" y="520700"/>
                </a:lnTo>
                <a:lnTo>
                  <a:pt x="6477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pic>
        <p:nvPicPr>
          <p:cNvPr id="44" name="Image 43" descr="Comment installer Java sous Ubuntu ? - Romain D.">
            <a:extLst>
              <a:ext uri="{FF2B5EF4-FFF2-40B4-BE49-F238E27FC236}">
                <a16:creationId xmlns:a16="http://schemas.microsoft.com/office/drawing/2014/main" id="{EB43AA50-5E77-7496-7303-F3FA1A982DF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308" y="2611804"/>
            <a:ext cx="1337296" cy="1116000"/>
          </a:xfrm>
          <a:prstGeom prst="rect">
            <a:avLst/>
          </a:prstGeom>
          <a:ln>
            <a:noFill/>
          </a:ln>
          <a:effectLst>
            <a:outerShdw blurRad="292100" dist="139700" dir="2700000" algn="tl" rotWithShape="0">
              <a:srgbClr val="333333">
                <a:alpha val="65000"/>
              </a:srgbClr>
            </a:outerShdw>
          </a:effectLst>
        </p:spPr>
      </p:pic>
      <p:sp>
        <p:nvSpPr>
          <p:cNvPr id="45" name="矩形 72">
            <a:extLst>
              <a:ext uri="{FF2B5EF4-FFF2-40B4-BE49-F238E27FC236}">
                <a16:creationId xmlns:a16="http://schemas.microsoft.com/office/drawing/2014/main" id="{98A5A93E-94CE-6085-591F-56135CEC1605}"/>
              </a:ext>
            </a:extLst>
          </p:cNvPr>
          <p:cNvSpPr/>
          <p:nvPr/>
        </p:nvSpPr>
        <p:spPr>
          <a:xfrm>
            <a:off x="8046" y="3806604"/>
            <a:ext cx="1619351"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JAVA</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pic>
        <p:nvPicPr>
          <p:cNvPr id="46" name="Image 45" descr="▷ Todos los diagramas UML. Teoría y ejemplos">
            <a:extLst>
              <a:ext uri="{FF2B5EF4-FFF2-40B4-BE49-F238E27FC236}">
                <a16:creationId xmlns:a16="http://schemas.microsoft.com/office/drawing/2014/main" id="{4FD334D4-BCE0-006A-132C-AC17B595242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45859" y="1444618"/>
            <a:ext cx="1887795" cy="1080000"/>
          </a:xfrm>
          <a:prstGeom prst="rect">
            <a:avLst/>
          </a:prstGeom>
          <a:ln>
            <a:noFill/>
          </a:ln>
          <a:effectLst>
            <a:outerShdw blurRad="292100" dist="139700" dir="2700000" algn="tl" rotWithShape="0">
              <a:srgbClr val="333333">
                <a:alpha val="65000"/>
              </a:srgbClr>
            </a:outerShdw>
          </a:effectLst>
        </p:spPr>
      </p:pic>
      <p:sp>
        <p:nvSpPr>
          <p:cNvPr id="47" name="矩形 72">
            <a:extLst>
              <a:ext uri="{FF2B5EF4-FFF2-40B4-BE49-F238E27FC236}">
                <a16:creationId xmlns:a16="http://schemas.microsoft.com/office/drawing/2014/main" id="{5598A2CC-B211-6908-C86E-03744830C050}"/>
              </a:ext>
            </a:extLst>
          </p:cNvPr>
          <p:cNvSpPr/>
          <p:nvPr/>
        </p:nvSpPr>
        <p:spPr>
          <a:xfrm>
            <a:off x="6271418" y="2634155"/>
            <a:ext cx="1619351"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UML</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9" name="矩形 72">
            <a:extLst>
              <a:ext uri="{FF2B5EF4-FFF2-40B4-BE49-F238E27FC236}">
                <a16:creationId xmlns:a16="http://schemas.microsoft.com/office/drawing/2014/main" id="{7134EC80-80D6-D32C-5757-EF5A86D77A1A}"/>
              </a:ext>
            </a:extLst>
          </p:cNvPr>
          <p:cNvSpPr/>
          <p:nvPr/>
        </p:nvSpPr>
        <p:spPr>
          <a:xfrm>
            <a:off x="2532155" y="2900441"/>
            <a:ext cx="2227575"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noProof="0" dirty="0">
                <a:solidFill>
                  <a:prstClr val="black">
                    <a:lumMod val="75000"/>
                  </a:prstClr>
                </a:solidFill>
                <a:ea typeface="+mn-lt"/>
                <a:cs typeface="Montserrat" panose="00000500000000000000" charset="0"/>
                <a:sym typeface="+mn-ea"/>
              </a:rPr>
              <a:t>Android Studio</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pic>
        <p:nvPicPr>
          <p:cNvPr id="50" name="Image 49" descr="Developpement Web">
            <a:extLst>
              <a:ext uri="{FF2B5EF4-FFF2-40B4-BE49-F238E27FC236}">
                <a16:creationId xmlns:a16="http://schemas.microsoft.com/office/drawing/2014/main" id="{5C4D634E-B75F-44A9-F32B-18DC200972C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05698" y="1570618"/>
            <a:ext cx="2091152" cy="828000"/>
          </a:xfrm>
          <a:prstGeom prst="rect">
            <a:avLst/>
          </a:prstGeom>
          <a:ln>
            <a:noFill/>
          </a:ln>
          <a:effectLst>
            <a:outerShdw blurRad="292100" dist="139700" dir="2700000" algn="tl" rotWithShape="0">
              <a:srgbClr val="333333">
                <a:alpha val="65000"/>
              </a:srgbClr>
            </a:outerShdw>
          </a:effectLst>
        </p:spPr>
      </p:pic>
      <p:sp>
        <p:nvSpPr>
          <p:cNvPr id="61" name="矩形 72">
            <a:extLst>
              <a:ext uri="{FF2B5EF4-FFF2-40B4-BE49-F238E27FC236}">
                <a16:creationId xmlns:a16="http://schemas.microsoft.com/office/drawing/2014/main" id="{A8CD18D2-1115-0F9C-F495-5F40EA94FAB2}"/>
              </a:ext>
            </a:extLst>
          </p:cNvPr>
          <p:cNvSpPr/>
          <p:nvPr/>
        </p:nvSpPr>
        <p:spPr>
          <a:xfrm>
            <a:off x="308678" y="6232196"/>
            <a:ext cx="2830604"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DB </a:t>
            </a:r>
            <a:r>
              <a:rPr lang="fr-FR" altLang="zh-CN" sz="2000" b="1" noProof="0" dirty="0">
                <a:solidFill>
                  <a:prstClr val="black">
                    <a:lumMod val="75000"/>
                  </a:prstClr>
                </a:solidFill>
                <a:ea typeface="+mn-lt"/>
                <a:cs typeface="Montserrat" panose="00000500000000000000" charset="0"/>
                <a:sym typeface="+mn-ea"/>
              </a:rPr>
              <a:t>Browser SQLite</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62" name="矩形 72">
            <a:extLst>
              <a:ext uri="{FF2B5EF4-FFF2-40B4-BE49-F238E27FC236}">
                <a16:creationId xmlns:a16="http://schemas.microsoft.com/office/drawing/2014/main" id="{31D2B67B-9011-1488-BDCB-46AE673DC30A}"/>
              </a:ext>
            </a:extLst>
          </p:cNvPr>
          <p:cNvSpPr/>
          <p:nvPr/>
        </p:nvSpPr>
        <p:spPr>
          <a:xfrm>
            <a:off x="9147446" y="2572122"/>
            <a:ext cx="2297354"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PowerAMC</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pic>
        <p:nvPicPr>
          <p:cNvPr id="2" name="Image 1" descr="Sécuriser une requête SQL - SoftFluent">
            <a:extLst>
              <a:ext uri="{FF2B5EF4-FFF2-40B4-BE49-F238E27FC236}">
                <a16:creationId xmlns:a16="http://schemas.microsoft.com/office/drawing/2014/main" id="{5678C259-088C-F41E-6745-D3CC1AAF49E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28616" y="5293070"/>
            <a:ext cx="1852042" cy="972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9BBD92C1-ACBE-BE9A-1B9C-C809264E2E5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621792" y="1998573"/>
            <a:ext cx="2048300" cy="828000"/>
          </a:xfrm>
          <a:prstGeom prst="rect">
            <a:avLst/>
          </a:prstGeom>
          <a:ln>
            <a:noFill/>
          </a:ln>
          <a:effectLst>
            <a:outerShdw blurRad="292100" dist="139700" dir="2700000" algn="tl" rotWithShape="0">
              <a:srgbClr val="333333">
                <a:alpha val="65000"/>
              </a:srgbClr>
            </a:outerShdw>
          </a:effectLst>
        </p:spPr>
      </p:pic>
      <p:sp>
        <p:nvSpPr>
          <p:cNvPr id="8" name="66">
            <a:extLst>
              <a:ext uri="{FF2B5EF4-FFF2-40B4-BE49-F238E27FC236}">
                <a16:creationId xmlns:a16="http://schemas.microsoft.com/office/drawing/2014/main" id="{6C5A3C40-2BED-77FA-68EE-81A8A73C576C}"/>
              </a:ext>
            </a:extLst>
          </p:cNvPr>
          <p:cNvSpPr/>
          <p:nvPr/>
        </p:nvSpPr>
        <p:spPr bwMode="auto">
          <a:xfrm rot="19809709" flipH="1" flipV="1">
            <a:off x="2868015" y="4867124"/>
            <a:ext cx="1894865" cy="573348"/>
          </a:xfrm>
          <a:custGeom>
            <a:avLst/>
            <a:gdLst>
              <a:gd name="T0" fmla="*/ 0 w 1600200"/>
              <a:gd name="T1" fmla="*/ 287339 h 552450"/>
              <a:gd name="T2" fmla="*/ 273333 w 1600200"/>
              <a:gd name="T3" fmla="*/ 0 h 552450"/>
              <a:gd name="T4" fmla="*/ 2551112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E19520"/>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pic>
        <p:nvPicPr>
          <p:cNvPr id="11" name="Image 10">
            <a:extLst>
              <a:ext uri="{FF2B5EF4-FFF2-40B4-BE49-F238E27FC236}">
                <a16:creationId xmlns:a16="http://schemas.microsoft.com/office/drawing/2014/main" id="{4E245140-3EA1-55A4-C8D5-10971797FDC8}"/>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99987" y="5200266"/>
            <a:ext cx="1871740" cy="972000"/>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B786A194-A294-7CB2-DB0B-F3EA9A24684C}"/>
              </a:ext>
            </a:extLst>
          </p:cNvPr>
          <p:cNvPicPr>
            <a:picLocks noChangeAspect="1"/>
          </p:cNvPicPr>
          <p:nvPr/>
        </p:nvPicPr>
        <p:blipFill>
          <a:blip r:embed="rId14"/>
          <a:srcRect/>
          <a:stretch>
            <a:fillRect/>
          </a:stretch>
        </p:blipFill>
        <p:spPr bwMode="auto">
          <a:xfrm>
            <a:off x="9697089" y="3606396"/>
            <a:ext cx="2172705" cy="972000"/>
          </a:xfrm>
          <a:prstGeom prst="rect">
            <a:avLst/>
          </a:prstGeom>
          <a:ln>
            <a:noFill/>
          </a:ln>
          <a:effectLst>
            <a:outerShdw blurRad="292100" dist="139700" dir="2700000" algn="tl" rotWithShape="0">
              <a:srgbClr val="333333">
                <a:alpha val="65000"/>
              </a:srgbClr>
            </a:outerShdw>
          </a:effectLst>
        </p:spPr>
      </p:pic>
      <p:sp>
        <p:nvSpPr>
          <p:cNvPr id="15" name="77">
            <a:extLst>
              <a:ext uri="{FF2B5EF4-FFF2-40B4-BE49-F238E27FC236}">
                <a16:creationId xmlns:a16="http://schemas.microsoft.com/office/drawing/2014/main" id="{78548146-B583-74F6-E523-B9A7965632B6}"/>
              </a:ext>
            </a:extLst>
          </p:cNvPr>
          <p:cNvSpPr/>
          <p:nvPr/>
        </p:nvSpPr>
        <p:spPr bwMode="auto">
          <a:xfrm rot="21265610" flipV="1">
            <a:off x="8210750" y="4282537"/>
            <a:ext cx="2003294" cy="556418"/>
          </a:xfrm>
          <a:custGeom>
            <a:avLst/>
            <a:gdLst>
              <a:gd name="T0" fmla="*/ 0 w 1600200"/>
              <a:gd name="T1" fmla="*/ 287339 h 552450"/>
              <a:gd name="T2" fmla="*/ 273163 w 1600200"/>
              <a:gd name="T3" fmla="*/ 0 h 552450"/>
              <a:gd name="T4" fmla="*/ 2549525 w 1600200"/>
              <a:gd name="T5" fmla="*/ 0 h 552450"/>
              <a:gd name="T6" fmla="*/ 0 60000 65536"/>
              <a:gd name="T7" fmla="*/ 0 60000 65536"/>
              <a:gd name="T8" fmla="*/ 0 60000 65536"/>
              <a:gd name="T9" fmla="*/ 0 w 1600200"/>
              <a:gd name="T10" fmla="*/ 0 h 552450"/>
              <a:gd name="T11" fmla="*/ 1600200 w 1600200"/>
              <a:gd name="T12" fmla="*/ 552450 h 552450"/>
            </a:gdLst>
            <a:ahLst/>
            <a:cxnLst>
              <a:cxn ang="T6">
                <a:pos x="T0" y="T1"/>
              </a:cxn>
              <a:cxn ang="T7">
                <a:pos x="T2" y="T3"/>
              </a:cxn>
              <a:cxn ang="T8">
                <a:pos x="T4" y="T5"/>
              </a:cxn>
            </a:cxnLst>
            <a:rect l="T9" t="T10" r="T11" b="T12"/>
            <a:pathLst>
              <a:path w="1600200" h="552450">
                <a:moveTo>
                  <a:pt x="0" y="552450"/>
                </a:moveTo>
                <a:lnTo>
                  <a:pt x="171450" y="0"/>
                </a:lnTo>
                <a:lnTo>
                  <a:pt x="1600200" y="0"/>
                </a:lnTo>
              </a:path>
            </a:pathLst>
          </a:custGeom>
          <a:noFill/>
          <a:ln w="12700">
            <a:solidFill>
              <a:srgbClr val="4D8689"/>
            </a:solidFill>
            <a:round/>
            <a:headEnd type="oval" w="med" len="med"/>
            <a:tailEnd type="stealth" w="med" len="med"/>
          </a:ln>
          <a:extLst>
            <a:ext uri="{909E8E84-426E-40DD-AFC4-6F175D3DCCD1}">
              <a14:hiddenFill xmlns:a14="http://schemas.microsoft.com/office/drawing/2010/main">
                <a:solidFill>
                  <a:srgbClr val="FFFFFF"/>
                </a:solidFill>
              </a14:hiddenFill>
            </a:ext>
          </a:extLst>
        </p:spPr>
        <p:txBody>
          <a:bodyPr lIns="91404" tIns="45718" rIns="91404" bIns="45718" anchor="ctr"/>
          <a:lstStyle/>
          <a:p>
            <a:pPr marL="0" marR="0" lvl="0" indent="0" algn="l" defTabSz="913765"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ea typeface="Montserrat" panose="00000500000000000000" charset="0"/>
              <a:cs typeface="+mn-lt"/>
              <a:sym typeface="+mn-lt"/>
            </a:endParaRPr>
          </a:p>
        </p:txBody>
      </p:sp>
      <p:sp>
        <p:nvSpPr>
          <p:cNvPr id="17" name="矩形 72">
            <a:extLst>
              <a:ext uri="{FF2B5EF4-FFF2-40B4-BE49-F238E27FC236}">
                <a16:creationId xmlns:a16="http://schemas.microsoft.com/office/drawing/2014/main" id="{B26C3E05-DF8E-509E-4A9D-A88572CED3CE}"/>
              </a:ext>
            </a:extLst>
          </p:cNvPr>
          <p:cNvSpPr/>
          <p:nvPr/>
        </p:nvSpPr>
        <p:spPr>
          <a:xfrm>
            <a:off x="9777969" y="4727414"/>
            <a:ext cx="2297354"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Adb Shell</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18" name="矩形 72">
            <a:extLst>
              <a:ext uri="{FF2B5EF4-FFF2-40B4-BE49-F238E27FC236}">
                <a16:creationId xmlns:a16="http://schemas.microsoft.com/office/drawing/2014/main" id="{620FADAD-B8F2-E9E0-679C-6087C1BDCEDF}"/>
              </a:ext>
            </a:extLst>
          </p:cNvPr>
          <p:cNvSpPr/>
          <p:nvPr/>
        </p:nvSpPr>
        <p:spPr>
          <a:xfrm>
            <a:off x="7614349" y="6332733"/>
            <a:ext cx="2297354" cy="40011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fr-FR" altLang="zh-CN" sz="2000" b="1" dirty="0">
                <a:solidFill>
                  <a:prstClr val="black">
                    <a:lumMod val="75000"/>
                  </a:prstClr>
                </a:solidFill>
                <a:ea typeface="+mn-lt"/>
                <a:cs typeface="Montserrat" panose="00000500000000000000" charset="0"/>
                <a:sym typeface="+mn-ea"/>
              </a:rPr>
              <a:t>Batch 	File</a:t>
            </a:r>
            <a:endParaRPr kumimoji="0" lang="zh-CN" altLang="en-US" sz="20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pic>
        <p:nvPicPr>
          <p:cNvPr id="19" name="Image 18">
            <a:extLst>
              <a:ext uri="{FF2B5EF4-FFF2-40B4-BE49-F238E27FC236}">
                <a16:creationId xmlns:a16="http://schemas.microsoft.com/office/drawing/2014/main" id="{0595EAF7-145B-3685-B760-486F182825BD}"/>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849074" y="5225585"/>
            <a:ext cx="1805881" cy="10080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1749"/>
                                        </p:tgtEl>
                                        <p:attrNameLst>
                                          <p:attrName>style.visibility</p:attrName>
                                        </p:attrNameLst>
                                      </p:cBhvr>
                                      <p:to>
                                        <p:strVal val="visible"/>
                                      </p:to>
                                    </p:set>
                                    <p:animEffect transition="in" filter="wipe(down)">
                                      <p:cBhvr>
                                        <p:cTn id="41" dur="500"/>
                                        <p:tgtEl>
                                          <p:spTgt spid="3174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1748"/>
                                        </p:tgtEl>
                                        <p:attrNameLst>
                                          <p:attrName>style.visibility</p:attrName>
                                        </p:attrNameLst>
                                      </p:cBhvr>
                                      <p:to>
                                        <p:strVal val="visible"/>
                                      </p:to>
                                    </p:set>
                                    <p:animEffect transition="in" filter="wipe(down)">
                                      <p:cBhvr>
                                        <p:cTn id="44" dur="500"/>
                                        <p:tgtEl>
                                          <p:spTgt spid="3174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1747"/>
                                        </p:tgtEl>
                                        <p:attrNameLst>
                                          <p:attrName>style.visibility</p:attrName>
                                        </p:attrNameLst>
                                      </p:cBhvr>
                                      <p:to>
                                        <p:strVal val="visible"/>
                                      </p:to>
                                    </p:set>
                                    <p:animEffect transition="in" filter="wipe(down)">
                                      <p:cBhvr>
                                        <p:cTn id="47" dur="500"/>
                                        <p:tgtEl>
                                          <p:spTgt spid="3174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1746"/>
                                        </p:tgtEl>
                                        <p:attrNameLst>
                                          <p:attrName>style.visibility</p:attrName>
                                        </p:attrNameLst>
                                      </p:cBhvr>
                                      <p:to>
                                        <p:strVal val="visible"/>
                                      </p:to>
                                    </p:set>
                                    <p:animEffect transition="in" filter="wipe(down)">
                                      <p:cBhvr>
                                        <p:cTn id="50" dur="500"/>
                                        <p:tgtEl>
                                          <p:spTgt spid="31746"/>
                                        </p:tgtEl>
                                      </p:cBhvr>
                                    </p:animEffect>
                                  </p:childTnLst>
                                </p:cTn>
                              </p:par>
                            </p:childTnLst>
                          </p:cTn>
                        </p:par>
                        <p:par>
                          <p:cTn id="51" fill="hold">
                            <p:stCondLst>
                              <p:cond delay="1500"/>
                            </p:stCondLst>
                            <p:childTnLst>
                              <p:par>
                                <p:cTn id="52" presetID="22" presetClass="entr" presetSubtype="4" fill="hold" grpId="0" nodeType="afterEffect">
                                  <p:stCondLst>
                                    <p:cond delay="0"/>
                                  </p:stCondLst>
                                  <p:childTnLst>
                                    <p:set>
                                      <p:cBhvr>
                                        <p:cTn id="53" dur="1" fill="hold">
                                          <p:stCondLst>
                                            <p:cond delay="0"/>
                                          </p:stCondLst>
                                        </p:cTn>
                                        <p:tgtEl>
                                          <p:spTgt spid="31751"/>
                                        </p:tgtEl>
                                        <p:attrNameLst>
                                          <p:attrName>style.visibility</p:attrName>
                                        </p:attrNameLst>
                                      </p:cBhvr>
                                      <p:to>
                                        <p:strVal val="visible"/>
                                      </p:to>
                                    </p:set>
                                    <p:animEffect transition="in" filter="wipe(down)">
                                      <p:cBhvr>
                                        <p:cTn id="54" dur="500"/>
                                        <p:tgtEl>
                                          <p:spTgt spid="31751"/>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down)">
                                      <p:cBhvr>
                                        <p:cTn id="63" dur="500"/>
                                        <p:tgtEl>
                                          <p:spTgt spid="43"/>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1752"/>
                                        </p:tgtEl>
                                        <p:attrNameLst>
                                          <p:attrName>style.visibility</p:attrName>
                                        </p:attrNameLst>
                                      </p:cBhvr>
                                      <p:to>
                                        <p:strVal val="visible"/>
                                      </p:to>
                                    </p:set>
                                    <p:animEffect transition="in" filter="wipe(down)">
                                      <p:cBhvr>
                                        <p:cTn id="72" dur="500"/>
                                        <p:tgtEl>
                                          <p:spTgt spid="31752"/>
                                        </p:tgtEl>
                                      </p:cBhvr>
                                    </p:animEffect>
                                  </p:childTnLst>
                                </p:cTn>
                              </p:par>
                            </p:childTnLst>
                          </p:cTn>
                        </p:par>
                        <p:par>
                          <p:cTn id="73" fill="hold">
                            <p:stCondLst>
                              <p:cond delay="3000"/>
                            </p:stCondLst>
                            <p:childTnLst>
                              <p:par>
                                <p:cTn id="74" presetID="53" presetClass="entr" presetSubtype="16" fill="hold" grpId="0" nodeType="after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p:cTn id="76" dur="500" fill="hold"/>
                                        <p:tgtEl>
                                          <p:spTgt spid="47"/>
                                        </p:tgtEl>
                                        <p:attrNameLst>
                                          <p:attrName>ppt_w</p:attrName>
                                        </p:attrNameLst>
                                      </p:cBhvr>
                                      <p:tavLst>
                                        <p:tav tm="0">
                                          <p:val>
                                            <p:fltVal val="0"/>
                                          </p:val>
                                        </p:tav>
                                        <p:tav tm="100000">
                                          <p:val>
                                            <p:strVal val="#ppt_w"/>
                                          </p:val>
                                        </p:tav>
                                      </p:tavLst>
                                    </p:anim>
                                    <p:anim calcmode="lin" valueType="num">
                                      <p:cBhvr>
                                        <p:cTn id="77" dur="500" fill="hold"/>
                                        <p:tgtEl>
                                          <p:spTgt spid="47"/>
                                        </p:tgtEl>
                                        <p:attrNameLst>
                                          <p:attrName>ppt_h</p:attrName>
                                        </p:attrNameLst>
                                      </p:cBhvr>
                                      <p:tavLst>
                                        <p:tav tm="0">
                                          <p:val>
                                            <p:fltVal val="0"/>
                                          </p:val>
                                        </p:tav>
                                        <p:tav tm="100000">
                                          <p:val>
                                            <p:strVal val="#ppt_h"/>
                                          </p:val>
                                        </p:tav>
                                      </p:tavLst>
                                    </p:anim>
                                    <p:animEffect transition="in" filter="fade">
                                      <p:cBhvr>
                                        <p:cTn id="78" dur="500"/>
                                        <p:tgtEl>
                                          <p:spTgt spid="4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750"/>
                                        </p:tgtEl>
                                        <p:attrNameLst>
                                          <p:attrName>style.visibility</p:attrName>
                                        </p:attrNameLst>
                                      </p:cBhvr>
                                      <p:to>
                                        <p:strVal val="visible"/>
                                      </p:to>
                                    </p:set>
                                    <p:animEffect transition="in" filter="wipe(down)">
                                      <p:cBhvr>
                                        <p:cTn id="81" dur="500"/>
                                        <p:tgtEl>
                                          <p:spTgt spid="31750"/>
                                        </p:tgtEl>
                                      </p:cBhvr>
                                    </p:animEffect>
                                  </p:childTnLst>
                                </p:cTn>
                              </p:par>
                            </p:childTnLst>
                          </p:cTn>
                        </p:par>
                        <p:par>
                          <p:cTn id="82" fill="hold">
                            <p:stCondLst>
                              <p:cond delay="3500"/>
                            </p:stCondLst>
                            <p:childTnLst>
                              <p:par>
                                <p:cTn id="83" presetID="53" presetClass="entr" presetSubtype="16" fill="hold" grpId="0" nodeType="after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p:cTn id="85" dur="500" fill="hold"/>
                                        <p:tgtEl>
                                          <p:spTgt spid="62"/>
                                        </p:tgtEl>
                                        <p:attrNameLst>
                                          <p:attrName>ppt_w</p:attrName>
                                        </p:attrNameLst>
                                      </p:cBhvr>
                                      <p:tavLst>
                                        <p:tav tm="0">
                                          <p:val>
                                            <p:fltVal val="0"/>
                                          </p:val>
                                        </p:tav>
                                        <p:tav tm="100000">
                                          <p:val>
                                            <p:strVal val="#ppt_w"/>
                                          </p:val>
                                        </p:tav>
                                      </p:tavLst>
                                    </p:anim>
                                    <p:anim calcmode="lin" valueType="num">
                                      <p:cBhvr>
                                        <p:cTn id="86" dur="500" fill="hold"/>
                                        <p:tgtEl>
                                          <p:spTgt spid="62"/>
                                        </p:tgtEl>
                                        <p:attrNameLst>
                                          <p:attrName>ppt_h</p:attrName>
                                        </p:attrNameLst>
                                      </p:cBhvr>
                                      <p:tavLst>
                                        <p:tav tm="0">
                                          <p:val>
                                            <p:fltVal val="0"/>
                                          </p:val>
                                        </p:tav>
                                        <p:tav tm="100000">
                                          <p:val>
                                            <p:strVal val="#ppt_h"/>
                                          </p:val>
                                        </p:tav>
                                      </p:tavLst>
                                    </p:anim>
                                    <p:animEffect transition="in" filter="fade">
                                      <p:cBhvr>
                                        <p:cTn id="87" dur="500"/>
                                        <p:tgtEl>
                                          <p:spTgt spid="62"/>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par>
                          <p:cTn id="91" fill="hold">
                            <p:stCondLst>
                              <p:cond delay="4000"/>
                            </p:stCondLst>
                            <p:childTnLst>
                              <p:par>
                                <p:cTn id="92" presetID="53" presetClass="entr" presetSubtype="16"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fill="hold"/>
                                        <p:tgtEl>
                                          <p:spTgt spid="17"/>
                                        </p:tgtEl>
                                        <p:attrNameLst>
                                          <p:attrName>ppt_w</p:attrName>
                                        </p:attrNameLst>
                                      </p:cBhvr>
                                      <p:tavLst>
                                        <p:tav tm="0">
                                          <p:val>
                                            <p:fltVal val="0"/>
                                          </p:val>
                                        </p:tav>
                                        <p:tav tm="100000">
                                          <p:val>
                                            <p:strVal val="#ppt_w"/>
                                          </p:val>
                                        </p:tav>
                                      </p:tavLst>
                                    </p:anim>
                                    <p:anim calcmode="lin" valueType="num">
                                      <p:cBhvr>
                                        <p:cTn id="95" dur="500" fill="hold"/>
                                        <p:tgtEl>
                                          <p:spTgt spid="17"/>
                                        </p:tgtEl>
                                        <p:attrNameLst>
                                          <p:attrName>ppt_h</p:attrName>
                                        </p:attrNameLst>
                                      </p:cBhvr>
                                      <p:tavLst>
                                        <p:tav tm="0">
                                          <p:val>
                                            <p:fltVal val="0"/>
                                          </p:val>
                                        </p:tav>
                                        <p:tav tm="100000">
                                          <p:val>
                                            <p:strVal val="#ppt_h"/>
                                          </p:val>
                                        </p:tav>
                                      </p:tavLst>
                                    </p:anim>
                                    <p:animEffect transition="in" filter="fade">
                                      <p:cBhvr>
                                        <p:cTn id="96" dur="500"/>
                                        <p:tgtEl>
                                          <p:spTgt spid="17"/>
                                        </p:tgtEl>
                                      </p:cBhvr>
                                    </p:animEffect>
                                  </p:childTnLst>
                                </p:cTn>
                              </p:par>
                            </p:childTnLst>
                          </p:cTn>
                        </p:par>
                        <p:par>
                          <p:cTn id="97" fill="hold">
                            <p:stCondLst>
                              <p:cond delay="4500"/>
                            </p:stCondLst>
                            <p:childTnLst>
                              <p:par>
                                <p:cTn id="98" presetID="22" presetClass="entr" presetSubtype="4" fill="hold" grpId="0" nodeType="after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wipe(down)">
                                      <p:cBhvr>
                                        <p:cTn id="100" dur="500"/>
                                        <p:tgtEl>
                                          <p:spTgt spid="54"/>
                                        </p:tgtEl>
                                      </p:cBhvr>
                                    </p:animEffect>
                                  </p:childTnLst>
                                </p:cTn>
                              </p:par>
                            </p:childTnLst>
                          </p:cTn>
                        </p:par>
                        <p:par>
                          <p:cTn id="101" fill="hold">
                            <p:stCondLst>
                              <p:cond delay="5000"/>
                            </p:stCondLst>
                            <p:childTnLst>
                              <p:par>
                                <p:cTn id="102" presetID="53" presetClass="entr" presetSubtype="16" fill="hold" grpId="0" nodeType="after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500" fill="hold"/>
                                        <p:tgtEl>
                                          <p:spTgt spid="18"/>
                                        </p:tgtEl>
                                        <p:attrNameLst>
                                          <p:attrName>ppt_w</p:attrName>
                                        </p:attrNameLst>
                                      </p:cBhvr>
                                      <p:tavLst>
                                        <p:tav tm="0">
                                          <p:val>
                                            <p:fltVal val="0"/>
                                          </p:val>
                                        </p:tav>
                                        <p:tav tm="100000">
                                          <p:val>
                                            <p:strVal val="#ppt_w"/>
                                          </p:val>
                                        </p:tav>
                                      </p:tavLst>
                                    </p:anim>
                                    <p:anim calcmode="lin" valueType="num">
                                      <p:cBhvr>
                                        <p:cTn id="105" dur="500" fill="hold"/>
                                        <p:tgtEl>
                                          <p:spTgt spid="18"/>
                                        </p:tgtEl>
                                        <p:attrNameLst>
                                          <p:attrName>ppt_h</p:attrName>
                                        </p:attrNameLst>
                                      </p:cBhvr>
                                      <p:tavLst>
                                        <p:tav tm="0">
                                          <p:val>
                                            <p:fltVal val="0"/>
                                          </p:val>
                                        </p:tav>
                                        <p:tav tm="100000">
                                          <p:val>
                                            <p:strVal val="#ppt_h"/>
                                          </p:val>
                                        </p:tav>
                                      </p:tavLst>
                                    </p:anim>
                                    <p:animEffect transition="in" filter="fade">
                                      <p:cBhvr>
                                        <p:cTn id="106" dur="500"/>
                                        <p:tgtEl>
                                          <p:spTgt spid="18"/>
                                        </p:tgtEl>
                                      </p:cBhvr>
                                    </p:animEffect>
                                  </p:childTnLst>
                                </p:cTn>
                              </p:par>
                            </p:childTnLst>
                          </p:cTn>
                        </p:par>
                        <p:par>
                          <p:cTn id="107" fill="hold">
                            <p:stCondLst>
                              <p:cond delay="5500"/>
                            </p:stCondLst>
                            <p:childTnLst>
                              <p:par>
                                <p:cTn id="108" presetID="53" presetClass="entr" presetSubtype="16" fill="hold" grpId="0" nodeType="afterEffect">
                                  <p:stCondLst>
                                    <p:cond delay="0"/>
                                  </p:stCondLst>
                                  <p:childTnLst>
                                    <p:set>
                                      <p:cBhvr>
                                        <p:cTn id="109" dur="1" fill="hold">
                                          <p:stCondLst>
                                            <p:cond delay="0"/>
                                          </p:stCondLst>
                                        </p:cTn>
                                        <p:tgtEl>
                                          <p:spTgt spid="59"/>
                                        </p:tgtEl>
                                        <p:attrNameLst>
                                          <p:attrName>style.visibility</p:attrName>
                                        </p:attrNameLst>
                                      </p:cBhvr>
                                      <p:to>
                                        <p:strVal val="visible"/>
                                      </p:to>
                                    </p:set>
                                    <p:anim calcmode="lin" valueType="num">
                                      <p:cBhvr>
                                        <p:cTn id="110" dur="500" fill="hold"/>
                                        <p:tgtEl>
                                          <p:spTgt spid="59"/>
                                        </p:tgtEl>
                                        <p:attrNameLst>
                                          <p:attrName>ppt_w</p:attrName>
                                        </p:attrNameLst>
                                      </p:cBhvr>
                                      <p:tavLst>
                                        <p:tav tm="0">
                                          <p:val>
                                            <p:fltVal val="0"/>
                                          </p:val>
                                        </p:tav>
                                        <p:tav tm="100000">
                                          <p:val>
                                            <p:strVal val="#ppt_w"/>
                                          </p:val>
                                        </p:tav>
                                      </p:tavLst>
                                    </p:anim>
                                    <p:anim calcmode="lin" valueType="num">
                                      <p:cBhvr>
                                        <p:cTn id="111" dur="500" fill="hold"/>
                                        <p:tgtEl>
                                          <p:spTgt spid="59"/>
                                        </p:tgtEl>
                                        <p:attrNameLst>
                                          <p:attrName>ppt_h</p:attrName>
                                        </p:attrNameLst>
                                      </p:cBhvr>
                                      <p:tavLst>
                                        <p:tav tm="0">
                                          <p:val>
                                            <p:fltVal val="0"/>
                                          </p:val>
                                        </p:tav>
                                        <p:tav tm="100000">
                                          <p:val>
                                            <p:strVal val="#ppt_h"/>
                                          </p:val>
                                        </p:tav>
                                      </p:tavLst>
                                    </p:anim>
                                    <p:animEffect transition="in" filter="fade">
                                      <p:cBhvr>
                                        <p:cTn id="112" dur="500"/>
                                        <p:tgtEl>
                                          <p:spTgt spid="5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31753"/>
                                        </p:tgtEl>
                                        <p:attrNameLst>
                                          <p:attrName>style.visibility</p:attrName>
                                        </p:attrNameLst>
                                      </p:cBhvr>
                                      <p:to>
                                        <p:strVal val="visible"/>
                                      </p:to>
                                    </p:set>
                                    <p:animEffect transition="in" filter="wipe(down)">
                                      <p:cBhvr>
                                        <p:cTn id="115" dur="500"/>
                                        <p:tgtEl>
                                          <p:spTgt spid="31753"/>
                                        </p:tgtEl>
                                      </p:cBhvr>
                                    </p:animEffect>
                                  </p:childTnLst>
                                </p:cTn>
                              </p:par>
                            </p:childTnLst>
                          </p:cTn>
                        </p:par>
                        <p:par>
                          <p:cTn id="116" fill="hold">
                            <p:stCondLst>
                              <p:cond delay="6000"/>
                            </p:stCondLst>
                            <p:childTnLst>
                              <p:par>
                                <p:cTn id="117" presetID="53" presetClass="entr" presetSubtype="16" fill="hold" grpId="0" nodeType="after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p:cTn id="119" dur="500" fill="hold"/>
                                        <p:tgtEl>
                                          <p:spTgt spid="61"/>
                                        </p:tgtEl>
                                        <p:attrNameLst>
                                          <p:attrName>ppt_w</p:attrName>
                                        </p:attrNameLst>
                                      </p:cBhvr>
                                      <p:tavLst>
                                        <p:tav tm="0">
                                          <p:val>
                                            <p:fltVal val="0"/>
                                          </p:val>
                                        </p:tav>
                                        <p:tav tm="100000">
                                          <p:val>
                                            <p:strVal val="#ppt_w"/>
                                          </p:val>
                                        </p:tav>
                                      </p:tavLst>
                                    </p:anim>
                                    <p:anim calcmode="lin" valueType="num">
                                      <p:cBhvr>
                                        <p:cTn id="120" dur="500" fill="hold"/>
                                        <p:tgtEl>
                                          <p:spTgt spid="61"/>
                                        </p:tgtEl>
                                        <p:attrNameLst>
                                          <p:attrName>ppt_h</p:attrName>
                                        </p:attrNameLst>
                                      </p:cBhvr>
                                      <p:tavLst>
                                        <p:tav tm="0">
                                          <p:val>
                                            <p:fltVal val="0"/>
                                          </p:val>
                                        </p:tav>
                                        <p:tav tm="100000">
                                          <p:val>
                                            <p:strVal val="#ppt_h"/>
                                          </p:val>
                                        </p:tav>
                                      </p:tavLst>
                                    </p:anim>
                                    <p:animEffect transition="in" filter="fade">
                                      <p:cBhvr>
                                        <p:cTn id="121" dur="500"/>
                                        <p:tgtEl>
                                          <p:spTgt spid="61"/>
                                        </p:tgtEl>
                                      </p:cBhvr>
                                    </p:animEffect>
                                  </p:childTnLst>
                                </p:cTn>
                              </p:par>
                            </p:childTnLst>
                          </p:cTn>
                        </p:par>
                        <p:par>
                          <p:cTn id="122" fill="hold">
                            <p:stCondLst>
                              <p:cond delay="6500"/>
                            </p:stCondLst>
                            <p:childTnLst>
                              <p:par>
                                <p:cTn id="123" presetID="22" presetClass="entr" presetSubtype="4" fill="hold" grpId="0" nodeType="afterEffect">
                                  <p:stCondLst>
                                    <p:cond delay="0"/>
                                  </p:stCondLst>
                                  <p:childTnLst>
                                    <p:set>
                                      <p:cBhvr>
                                        <p:cTn id="124" dur="1" fill="hold">
                                          <p:stCondLst>
                                            <p:cond delay="0"/>
                                          </p:stCondLst>
                                        </p:cTn>
                                        <p:tgtEl>
                                          <p:spTgt spid="8"/>
                                        </p:tgtEl>
                                        <p:attrNameLst>
                                          <p:attrName>style.visibility</p:attrName>
                                        </p:attrNameLst>
                                      </p:cBhvr>
                                      <p:to>
                                        <p:strVal val="visible"/>
                                      </p:to>
                                    </p:set>
                                    <p:animEffect transition="in" filter="wipe(down)">
                                      <p:cBhvr>
                                        <p:cTn id="1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31746" grpId="0" bldLvl="0" animBg="1"/>
      <p:bldP spid="31747" grpId="0" bldLvl="0" animBg="1"/>
      <p:bldP spid="31748" grpId="0" bldLvl="0" animBg="1"/>
      <p:bldP spid="31749" grpId="0" bldLvl="0" animBg="1"/>
      <p:bldP spid="31750" grpId="0" bldLvl="0" animBg="1"/>
      <p:bldP spid="31751" grpId="0" bldLvl="0" animBg="1"/>
      <p:bldP spid="31752" grpId="0" bldLvl="0" animBg="1"/>
      <p:bldP spid="31753" grpId="0" bldLvl="0" animBg="1"/>
      <p:bldP spid="54" grpId="0" bldLvl="0" animBg="1"/>
      <p:bldP spid="59" grpId="0"/>
      <p:bldP spid="43" grpId="0" bldLvl="0" animBg="1"/>
      <p:bldP spid="45" grpId="0"/>
      <p:bldP spid="47" grpId="0"/>
      <p:bldP spid="49" grpId="0"/>
      <p:bldP spid="61" grpId="0"/>
      <p:bldP spid="62" grpId="0"/>
      <p:bldP spid="8" grpId="0" bldLvl="0" animBg="1"/>
      <p:bldP spid="15" grpId="0" bldLvl="0" animBg="1"/>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a:ln>
            <a:solidFill>
              <a:srgbClr val="4D8689"/>
            </a:solidFill>
          </a:ln>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523976" y="5848141"/>
            <a:ext cx="1505382" cy="1352551"/>
          </a:xfrm>
          <a:prstGeom prst="rect">
            <a:avLst/>
          </a:prstGeom>
        </p:spPr>
      </p:pic>
      <p:sp>
        <p:nvSpPr>
          <p:cNvPr id="13" name="文本框 12"/>
          <p:cNvSpPr txBox="1"/>
          <p:nvPr/>
        </p:nvSpPr>
        <p:spPr>
          <a:xfrm>
            <a:off x="955040" y="327710"/>
            <a:ext cx="10374003" cy="646331"/>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cs typeface="+mn-lt"/>
              </a:rPr>
              <a:t>Les parties de l’application mobile :</a:t>
            </a:r>
            <a:endParaRPr lang="zh-CN" altLang="en-US" sz="3600" b="1" dirty="0">
              <a:solidFill>
                <a:schemeClr val="tx1">
                  <a:lumMod val="85000"/>
                  <a:lumOff val="15000"/>
                </a:schemeClr>
              </a:solidFill>
              <a:cs typeface="+mn-lt"/>
            </a:endParaRPr>
          </a:p>
        </p:txBody>
      </p:sp>
      <p:sp>
        <p:nvSpPr>
          <p:cNvPr id="2" name="PA_库_矩形 3"/>
          <p:cNvSpPr/>
          <p:nvPr>
            <p:custDataLst>
              <p:tags r:id="rId1"/>
            </p:custDataLst>
          </p:nvPr>
        </p:nvSpPr>
        <p:spPr>
          <a:xfrm>
            <a:off x="2423554" y="1932518"/>
            <a:ext cx="2133600" cy="2133600"/>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7" name="PA_库_矩形 6"/>
          <p:cNvSpPr/>
          <p:nvPr>
            <p:custDataLst>
              <p:tags r:id="rId2"/>
            </p:custDataLst>
          </p:nvPr>
        </p:nvSpPr>
        <p:spPr>
          <a:xfrm>
            <a:off x="638349" y="3041953"/>
            <a:ext cx="2628781" cy="2268000"/>
          </a:xfrm>
          <a:prstGeom prst="rect">
            <a:avLst/>
          </a:prstGeom>
          <a:noFill/>
          <a:ln w="57150">
            <a:solidFill>
              <a:srgbClr val="4D86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3" name="矩形 2"/>
          <p:cNvSpPr/>
          <p:nvPr/>
        </p:nvSpPr>
        <p:spPr>
          <a:xfrm>
            <a:off x="4821176" y="1765863"/>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11" name="矩形 10"/>
          <p:cNvSpPr/>
          <p:nvPr/>
        </p:nvSpPr>
        <p:spPr>
          <a:xfrm>
            <a:off x="4818244" y="3237172"/>
            <a:ext cx="542925" cy="542925"/>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16" name="矩形 15"/>
          <p:cNvSpPr/>
          <p:nvPr/>
        </p:nvSpPr>
        <p:spPr>
          <a:xfrm>
            <a:off x="8487974" y="1743313"/>
            <a:ext cx="542925" cy="542925"/>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17" name="矩形 16"/>
          <p:cNvSpPr/>
          <p:nvPr/>
        </p:nvSpPr>
        <p:spPr>
          <a:xfrm>
            <a:off x="8487975" y="3241089"/>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31" name="TextBox 76"/>
          <p:cNvSpPr txBox="1"/>
          <p:nvPr/>
        </p:nvSpPr>
        <p:spPr>
          <a:xfrm>
            <a:off x="5403990" y="1852587"/>
            <a:ext cx="3083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b="1" noProof="0" dirty="0">
                <a:ln>
                  <a:noFill/>
                </a:ln>
                <a:solidFill>
                  <a:prstClr val="black">
                    <a:lumMod val="75000"/>
                  </a:prstClr>
                </a:solidFill>
                <a:effectLst/>
                <a:uLnTx/>
                <a:uFillTx/>
                <a:ea typeface="+mn-lt"/>
                <a:cs typeface="Montserrat" panose="00000500000000000000" charset="0"/>
                <a:sym typeface="+mn-ea"/>
              </a:rPr>
              <a:t>Interface de </a:t>
            </a:r>
            <a:r>
              <a:rPr lang="fr-FR" altLang="zh-CN" b="1" dirty="0">
                <a:solidFill>
                  <a:prstClr val="black">
                    <a:lumMod val="75000"/>
                  </a:prstClr>
                </a:solidFill>
                <a:ea typeface="+mn-lt"/>
                <a:cs typeface="Montserrat" panose="00000500000000000000" charset="0"/>
                <a:sym typeface="+mn-ea"/>
              </a:rPr>
              <a:t>l’utilisateur</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34" name="TextBox 76"/>
          <p:cNvSpPr txBox="1"/>
          <p:nvPr/>
        </p:nvSpPr>
        <p:spPr>
          <a:xfrm>
            <a:off x="9147522" y="1824594"/>
            <a:ext cx="29158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altLang="zh-CN"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rPr>
              <a:t>Partie qui montre l’usage de chaque application</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37" name="TextBox 76"/>
          <p:cNvSpPr txBox="1"/>
          <p:nvPr/>
        </p:nvSpPr>
        <p:spPr>
          <a:xfrm>
            <a:off x="5397235" y="3253158"/>
            <a:ext cx="31175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b="1" noProof="0" dirty="0">
                <a:ln>
                  <a:noFill/>
                </a:ln>
                <a:solidFill>
                  <a:prstClr val="black">
                    <a:lumMod val="75000"/>
                  </a:prstClr>
                </a:solidFill>
                <a:effectLst/>
                <a:uLnTx/>
                <a:uFillTx/>
                <a:ea typeface="+mn-lt"/>
                <a:cs typeface="Montserrat" panose="00000500000000000000" charset="0"/>
                <a:sym typeface="+mn-ea"/>
              </a:rPr>
              <a:t>Partie qui analyse le batterie</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0" name="TextBox 76"/>
          <p:cNvSpPr txBox="1"/>
          <p:nvPr/>
        </p:nvSpPr>
        <p:spPr>
          <a:xfrm>
            <a:off x="9147522" y="3319164"/>
            <a:ext cx="29741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b="1" noProof="0" dirty="0">
                <a:ln>
                  <a:noFill/>
                </a:ln>
                <a:solidFill>
                  <a:prstClr val="black">
                    <a:lumMod val="75000"/>
                  </a:prstClr>
                </a:solidFill>
                <a:effectLst/>
                <a:uLnTx/>
                <a:uFillTx/>
                <a:ea typeface="+mn-lt"/>
                <a:cs typeface="Montserrat" panose="00000500000000000000" charset="0"/>
                <a:sym typeface="+mn-ea"/>
              </a:rPr>
              <a:t>Partie qui permet d’optimiser l’énergie</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3" name="矩形 2">
            <a:extLst>
              <a:ext uri="{FF2B5EF4-FFF2-40B4-BE49-F238E27FC236}">
                <a16:creationId xmlns:a16="http://schemas.microsoft.com/office/drawing/2014/main" id="{58C1CCCA-2AA8-4A30-9BCD-4FE563AD7CB9}"/>
              </a:ext>
            </a:extLst>
          </p:cNvPr>
          <p:cNvSpPr/>
          <p:nvPr/>
        </p:nvSpPr>
        <p:spPr>
          <a:xfrm>
            <a:off x="4818243" y="4767028"/>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44" name="矩形 15">
            <a:extLst>
              <a:ext uri="{FF2B5EF4-FFF2-40B4-BE49-F238E27FC236}">
                <a16:creationId xmlns:a16="http://schemas.microsoft.com/office/drawing/2014/main" id="{BD9E0215-2A5A-4911-B273-011B80538424}"/>
              </a:ext>
            </a:extLst>
          </p:cNvPr>
          <p:cNvSpPr/>
          <p:nvPr/>
        </p:nvSpPr>
        <p:spPr>
          <a:xfrm>
            <a:off x="8505121" y="4697457"/>
            <a:ext cx="542925" cy="542925"/>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Montserrat" panose="00000500000000000000" charset="0"/>
              <a:cs typeface="+mn-lt"/>
              <a:sym typeface="+mn-lt"/>
            </a:endParaRPr>
          </a:p>
        </p:txBody>
      </p:sp>
      <p:sp>
        <p:nvSpPr>
          <p:cNvPr id="47" name="TextBox 76">
            <a:extLst>
              <a:ext uri="{FF2B5EF4-FFF2-40B4-BE49-F238E27FC236}">
                <a16:creationId xmlns:a16="http://schemas.microsoft.com/office/drawing/2014/main" id="{1C2B48BE-2B7F-4150-A12B-B3189916EE06}"/>
              </a:ext>
            </a:extLst>
          </p:cNvPr>
          <p:cNvSpPr txBox="1"/>
          <p:nvPr/>
        </p:nvSpPr>
        <p:spPr>
          <a:xfrm>
            <a:off x="5423946" y="4854340"/>
            <a:ext cx="28491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altLang="zh-CN" b="1" noProof="0" dirty="0">
                <a:ln>
                  <a:noFill/>
                </a:ln>
                <a:solidFill>
                  <a:prstClr val="black">
                    <a:lumMod val="75000"/>
                  </a:prstClr>
                </a:solidFill>
                <a:effectLst/>
                <a:uLnTx/>
                <a:uFillTx/>
                <a:ea typeface="+mn-lt"/>
                <a:cs typeface="Montserrat" panose="00000500000000000000" charset="0"/>
                <a:sym typeface="+mn-ea"/>
              </a:rPr>
              <a:t>Partie qui montre le niveau de batterie</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sp>
        <p:nvSpPr>
          <p:cNvPr id="48" name="TextBox 76">
            <a:extLst>
              <a:ext uri="{FF2B5EF4-FFF2-40B4-BE49-F238E27FC236}">
                <a16:creationId xmlns:a16="http://schemas.microsoft.com/office/drawing/2014/main" id="{3F5DCE1A-7512-4C2D-A1D5-49CA9A9B40EB}"/>
              </a:ext>
            </a:extLst>
          </p:cNvPr>
          <p:cNvSpPr txBox="1"/>
          <p:nvPr/>
        </p:nvSpPr>
        <p:spPr>
          <a:xfrm>
            <a:off x="9165938" y="4773944"/>
            <a:ext cx="30260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altLang="zh-CN"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rPr>
              <a:t>Partie des applications qui peuvent consommer beaucoup d’énergie</a:t>
            </a:r>
            <a:endParaRPr kumimoji="0" lang="zh-CN" altLang="en-US" sz="1800" b="1" i="0" u="none" strike="noStrike" kern="1200" cap="none" spc="0" normalizeH="0" baseline="0" noProof="0" dirty="0">
              <a:ln>
                <a:noFill/>
              </a:ln>
              <a:solidFill>
                <a:prstClr val="black">
                  <a:lumMod val="75000"/>
                </a:prstClr>
              </a:solidFill>
              <a:effectLst/>
              <a:uLnTx/>
              <a:uFillTx/>
              <a:ea typeface="+mn-lt"/>
              <a:cs typeface="Montserrat" panose="00000500000000000000" charset="0"/>
              <a:sym typeface="+mn-ea"/>
            </a:endParaRPr>
          </a:p>
        </p:txBody>
      </p:sp>
      <p:pic>
        <p:nvPicPr>
          <p:cNvPr id="8" name="Image 7">
            <a:extLst>
              <a:ext uri="{FF2B5EF4-FFF2-40B4-BE49-F238E27FC236}">
                <a16:creationId xmlns:a16="http://schemas.microsoft.com/office/drawing/2014/main" id="{7393EF36-913A-8AD6-C467-D237D842DE6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658" y="3123614"/>
            <a:ext cx="2803562" cy="208767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childTnLst>
                          </p:cTn>
                        </p:par>
                        <p:par>
                          <p:cTn id="67" fill="hold">
                            <p:stCondLst>
                              <p:cond delay="4000"/>
                            </p:stCondLst>
                            <p:childTnLst>
                              <p:par>
                                <p:cTn id="68" presetID="53" presetClass="entr" presetSubtype="16"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ppt_w</p:attrName>
                                        </p:attrNameLst>
                                      </p:cBhvr>
                                      <p:tavLst>
                                        <p:tav tm="0">
                                          <p:val>
                                            <p:fltVal val="0"/>
                                          </p:val>
                                        </p:tav>
                                        <p:tav tm="100000">
                                          <p:val>
                                            <p:strVal val="#ppt_w"/>
                                          </p:val>
                                        </p:tav>
                                      </p:tavLst>
                                    </p:anim>
                                    <p:anim calcmode="lin" valueType="num">
                                      <p:cBhvr>
                                        <p:cTn id="71" dur="500" fill="hold"/>
                                        <p:tgtEl>
                                          <p:spTgt spid="17"/>
                                        </p:tgtEl>
                                        <p:attrNameLst>
                                          <p:attrName>ppt_h</p:attrName>
                                        </p:attrNameLst>
                                      </p:cBhvr>
                                      <p:tavLst>
                                        <p:tav tm="0">
                                          <p:val>
                                            <p:fltVal val="0"/>
                                          </p:val>
                                        </p:tav>
                                        <p:tav tm="100000">
                                          <p:val>
                                            <p:strVal val="#ppt_h"/>
                                          </p:val>
                                        </p:tav>
                                      </p:tavLst>
                                    </p:anim>
                                    <p:animEffect transition="in" filter="fade">
                                      <p:cBhvr>
                                        <p:cTn id="72" dur="500"/>
                                        <p:tgtEl>
                                          <p:spTgt spid="17"/>
                                        </p:tgtEl>
                                      </p:cBhvr>
                                    </p:animEffect>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p:cTn id="76" dur="500" fill="hold"/>
                                        <p:tgtEl>
                                          <p:spTgt spid="43"/>
                                        </p:tgtEl>
                                        <p:attrNameLst>
                                          <p:attrName>ppt_w</p:attrName>
                                        </p:attrNameLst>
                                      </p:cBhvr>
                                      <p:tavLst>
                                        <p:tav tm="0">
                                          <p:val>
                                            <p:fltVal val="0"/>
                                          </p:val>
                                        </p:tav>
                                        <p:tav tm="100000">
                                          <p:val>
                                            <p:strVal val="#ppt_w"/>
                                          </p:val>
                                        </p:tav>
                                      </p:tavLst>
                                    </p:anim>
                                    <p:anim calcmode="lin" valueType="num">
                                      <p:cBhvr>
                                        <p:cTn id="77" dur="500" fill="hold"/>
                                        <p:tgtEl>
                                          <p:spTgt spid="43"/>
                                        </p:tgtEl>
                                        <p:attrNameLst>
                                          <p:attrName>ppt_h</p:attrName>
                                        </p:attrNameLst>
                                      </p:cBhvr>
                                      <p:tavLst>
                                        <p:tav tm="0">
                                          <p:val>
                                            <p:fltVal val="0"/>
                                          </p:val>
                                        </p:tav>
                                        <p:tav tm="100000">
                                          <p:val>
                                            <p:strVal val="#ppt_h"/>
                                          </p:val>
                                        </p:tav>
                                      </p:tavLst>
                                    </p:anim>
                                    <p:animEffect transition="in" filter="fade">
                                      <p:cBhvr>
                                        <p:cTn id="78" dur="500"/>
                                        <p:tgtEl>
                                          <p:spTgt spid="43"/>
                                        </p:tgtEl>
                                      </p:cBhvr>
                                    </p:animEffect>
                                  </p:childTnLst>
                                </p:cTn>
                              </p:par>
                            </p:childTnLst>
                          </p:cTn>
                        </p:par>
                        <p:par>
                          <p:cTn id="79" fill="hold">
                            <p:stCondLst>
                              <p:cond delay="5000"/>
                            </p:stCondLst>
                            <p:childTnLst>
                              <p:par>
                                <p:cTn id="80" presetID="53" presetClass="entr" presetSubtype="16"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7" grpId="0" bldLvl="0" animBg="1"/>
      <p:bldP spid="3" grpId="0" animBg="1"/>
      <p:bldP spid="11" grpId="0" animBg="1"/>
      <p:bldP spid="16" grpId="0" animBg="1"/>
      <p:bldP spid="17"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39" y="328027"/>
            <a:ext cx="10413545" cy="646331"/>
          </a:xfrm>
          <a:prstGeom prst="rect">
            <a:avLst/>
          </a:prstGeom>
          <a:noFill/>
        </p:spPr>
        <p:txBody>
          <a:bodyPr wrap="square" rtlCol="0" anchor="ctr" anchorCtr="0">
            <a:spAutoFit/>
          </a:bodyPr>
          <a:lstStyle/>
          <a:p>
            <a:pPr algn="l">
              <a:spcBef>
                <a:spcPct val="0"/>
              </a:spcBef>
            </a:pPr>
            <a:r>
              <a:rPr lang="en-US" altLang="zh-CN" sz="3500" b="1" dirty="0">
                <a:solidFill>
                  <a:schemeClr val="tx1">
                    <a:lumMod val="85000"/>
                    <a:lumOff val="15000"/>
                  </a:schemeClr>
                </a:solidFill>
                <a:latin typeface="+mn-ea"/>
                <a:cs typeface="Montserrat" panose="00000500000000000000" charset="0"/>
              </a:rPr>
              <a:t>Les parties de l’application mobile :</a:t>
            </a:r>
            <a:endParaRPr lang="zh-CN" altLang="en-US" sz="3500" b="1" dirty="0">
              <a:solidFill>
                <a:schemeClr val="tx1">
                  <a:lumMod val="85000"/>
                  <a:lumOff val="15000"/>
                </a:schemeClr>
              </a:solidFill>
              <a:latin typeface="+mn-ea"/>
              <a:cs typeface="Montserrat" panose="00000500000000000000" charset="0"/>
            </a:endParaRPr>
          </a:p>
        </p:txBody>
      </p:sp>
      <p:pic>
        <p:nvPicPr>
          <p:cNvPr id="3" name="Image 2">
            <a:extLst>
              <a:ext uri="{FF2B5EF4-FFF2-40B4-BE49-F238E27FC236}">
                <a16:creationId xmlns:a16="http://schemas.microsoft.com/office/drawing/2014/main" id="{5727AE2A-9602-CFBF-BA91-20C526CFB53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281" r="1127" b="14572"/>
          <a:stretch/>
        </p:blipFill>
        <p:spPr bwMode="auto">
          <a:xfrm>
            <a:off x="955039" y="996944"/>
            <a:ext cx="3826554" cy="56520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4D0F585D-437F-750C-C990-DD21F38D139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425" r="1755" b="2718"/>
          <a:stretch/>
        </p:blipFill>
        <p:spPr bwMode="auto">
          <a:xfrm>
            <a:off x="6780719" y="974358"/>
            <a:ext cx="3412155" cy="57960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410050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43" name="文本框 12">
            <a:extLst>
              <a:ext uri="{FF2B5EF4-FFF2-40B4-BE49-F238E27FC236}">
                <a16:creationId xmlns:a16="http://schemas.microsoft.com/office/drawing/2014/main" id="{AD92C3F8-D0E5-47C9-8607-16D61DB47CAC}"/>
              </a:ext>
            </a:extLst>
          </p:cNvPr>
          <p:cNvSpPr txBox="1"/>
          <p:nvPr/>
        </p:nvSpPr>
        <p:spPr>
          <a:xfrm>
            <a:off x="955039" y="328027"/>
            <a:ext cx="10413545" cy="646331"/>
          </a:xfrm>
          <a:prstGeom prst="rect">
            <a:avLst/>
          </a:prstGeom>
          <a:noFill/>
        </p:spPr>
        <p:txBody>
          <a:bodyPr wrap="square" rtlCol="0" anchor="ctr" anchorCtr="0">
            <a:spAutoFit/>
          </a:bodyPr>
          <a:lstStyle/>
          <a:p>
            <a:pPr algn="l">
              <a:spcBef>
                <a:spcPct val="0"/>
              </a:spcBef>
            </a:pPr>
            <a:r>
              <a:rPr lang="en-US" altLang="zh-CN" sz="3500" b="1" dirty="0">
                <a:solidFill>
                  <a:schemeClr val="tx1">
                    <a:lumMod val="85000"/>
                    <a:lumOff val="15000"/>
                  </a:schemeClr>
                </a:solidFill>
                <a:latin typeface="+mn-ea"/>
                <a:cs typeface="Montserrat" panose="00000500000000000000" charset="0"/>
              </a:rPr>
              <a:t>Les parties de l’application mobile :</a:t>
            </a:r>
            <a:endParaRPr lang="zh-CN" altLang="en-US" sz="3500" b="1" dirty="0">
              <a:solidFill>
                <a:schemeClr val="tx1">
                  <a:lumMod val="85000"/>
                  <a:lumOff val="15000"/>
                </a:schemeClr>
              </a:solidFill>
              <a:latin typeface="+mn-ea"/>
              <a:cs typeface="Montserrat" panose="00000500000000000000" charset="0"/>
            </a:endParaRPr>
          </a:p>
        </p:txBody>
      </p:sp>
      <p:pic>
        <p:nvPicPr>
          <p:cNvPr id="2" name="Image 1">
            <a:extLst>
              <a:ext uri="{FF2B5EF4-FFF2-40B4-BE49-F238E27FC236}">
                <a16:creationId xmlns:a16="http://schemas.microsoft.com/office/drawing/2014/main" id="{51D0654A-F81F-983C-E79D-5E407F6087F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194" r="1021"/>
          <a:stretch/>
        </p:blipFill>
        <p:spPr bwMode="auto">
          <a:xfrm>
            <a:off x="1424125" y="996944"/>
            <a:ext cx="3312488" cy="576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C5A4832A-B5D6-5179-60EF-1C743D90D2F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178" r="1027" b="22224"/>
          <a:stretch/>
        </p:blipFill>
        <p:spPr bwMode="auto">
          <a:xfrm>
            <a:off x="6476221" y="1196416"/>
            <a:ext cx="3976170" cy="53280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711783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10</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471667"/>
            <a:ext cx="5372101" cy="677108"/>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Conclusion</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9" y="404267"/>
            <a:ext cx="8701690" cy="605023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012" y="1185862"/>
            <a:ext cx="6030357" cy="541813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582220" y="2927250"/>
            <a:ext cx="310636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0000500000000000000" charset="0"/>
                <a:ea typeface="Montserrat" panose="00000500000000000000" charset="0"/>
                <a:cs typeface="Montserrat" panose="00000500000000000000" charset="0"/>
              </a:rPr>
              <a:t>Merci Pour</a:t>
            </a:r>
            <a:r>
              <a:rPr kumimoji="0" lang="en-US" altLang="zh-CN" sz="3600" b="1"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Montserrat" panose="00000500000000000000" charset="0"/>
                <a:ea typeface="Montserrat" panose="00000500000000000000" charset="0"/>
                <a:cs typeface="Montserrat" panose="00000500000000000000" charset="0"/>
              </a:rPr>
              <a:t> Votre Attention</a:t>
            </a:r>
            <a:r>
              <a:rPr kumimoji="0" lang="en-US"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0000500000000000000" charset="0"/>
                <a:ea typeface="Montserrat" panose="00000500000000000000" charset="0"/>
                <a:cs typeface="Montserrat" panose="00000500000000000000" charset="0"/>
              </a:rPr>
              <a:t>!</a:t>
            </a:r>
          </a:p>
        </p:txBody>
      </p:sp>
      <p:sp>
        <p:nvSpPr>
          <p:cNvPr id="15" name="文本框 25">
            <a:extLst>
              <a:ext uri="{FF2B5EF4-FFF2-40B4-BE49-F238E27FC236}">
                <a16:creationId xmlns:a16="http://schemas.microsoft.com/office/drawing/2014/main" id="{52317E70-5BAB-4847-B6BF-EB8673A4B4F9}"/>
              </a:ext>
            </a:extLst>
          </p:cNvPr>
          <p:cNvSpPr txBox="1"/>
          <p:nvPr/>
        </p:nvSpPr>
        <p:spPr>
          <a:xfrm>
            <a:off x="4503420" y="2186206"/>
            <a:ext cx="3185160" cy="706755"/>
          </a:xfrm>
          <a:prstGeom prst="rect">
            <a:avLst/>
          </a:prstGeom>
          <a:noFill/>
        </p:spPr>
        <p:txBody>
          <a:bodyPr wrap="square" rtlCol="0">
            <a:spAutoFit/>
          </a:bodyPr>
          <a:lstStyle/>
          <a:p>
            <a:pPr algn="ctr"/>
            <a:r>
              <a:rPr lang="en-US" altLang="zh-CN" sz="4000" dirty="0">
                <a:solidFill>
                  <a:schemeClr val="bg1"/>
                </a:solidFill>
                <a:effectLst>
                  <a:outerShdw blurRad="38100" dist="38100" dir="2700000" algn="tl">
                    <a:srgbClr val="000000">
                      <a:alpha val="43137"/>
                    </a:srgbClr>
                  </a:outerShdw>
                </a:effectLst>
                <a:latin typeface="Montserrat" panose="00000500000000000000" charset="0"/>
                <a:cs typeface="Montserrat" panose="00000500000000000000" charset="0"/>
              </a:rPr>
              <a:t>2023</a:t>
            </a:r>
            <a:endParaRPr lang="zh-CN" altLang="en-US" sz="4000" dirty="0">
              <a:solidFill>
                <a:schemeClr val="bg1"/>
              </a:solidFill>
              <a:effectLst>
                <a:outerShdw blurRad="38100" dist="38100" dir="2700000" algn="tl">
                  <a:srgbClr val="000000">
                    <a:alpha val="43137"/>
                  </a:srgbClr>
                </a:outerShdw>
              </a:effectLst>
              <a:latin typeface="Montserrat" panose="00000500000000000000" charset="0"/>
              <a:cs typeface="Montserrat" panose="00000500000000000000"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par>
                                <p:cTn id="42" presetID="3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90"/>
                                          </p:val>
                                        </p:tav>
                                        <p:tav tm="100000">
                                          <p:val>
                                            <p:fltVal val="0"/>
                                          </p:val>
                                        </p:tav>
                                      </p:tavLst>
                                    </p:anim>
                                    <p:animEffect transition="in" filter="fade">
                                      <p:cBhvr>
                                        <p:cTn id="47" dur="1000"/>
                                        <p:tgtEl>
                                          <p:spTgt spid="8"/>
                                        </p:tgtEl>
                                      </p:cBhvr>
                                    </p:animEffect>
                                  </p:childTnLst>
                                </p:cTn>
                              </p:par>
                            </p:childTnLst>
                          </p:cTn>
                        </p:par>
                        <p:par>
                          <p:cTn id="48" fill="hold">
                            <p:stCondLst>
                              <p:cond delay="3000"/>
                            </p:stCondLst>
                            <p:childTnLst>
                              <p:par>
                                <p:cTn id="49" presetID="42"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31"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1000" fill="hold"/>
                                        <p:tgtEl>
                                          <p:spTgt spid="24"/>
                                        </p:tgtEl>
                                        <p:attrNameLst>
                                          <p:attrName>ppt_w</p:attrName>
                                        </p:attrNameLst>
                                      </p:cBhvr>
                                      <p:tavLst>
                                        <p:tav tm="0">
                                          <p:val>
                                            <p:fltVal val="0"/>
                                          </p:val>
                                        </p:tav>
                                        <p:tav tm="100000">
                                          <p:val>
                                            <p:strVal val="#ppt_w"/>
                                          </p:val>
                                        </p:tav>
                                      </p:tavLst>
                                    </p:anim>
                                    <p:anim calcmode="lin" valueType="num">
                                      <p:cBhvr>
                                        <p:cTn id="58" dur="1000" fill="hold"/>
                                        <p:tgtEl>
                                          <p:spTgt spid="24"/>
                                        </p:tgtEl>
                                        <p:attrNameLst>
                                          <p:attrName>ppt_h</p:attrName>
                                        </p:attrNameLst>
                                      </p:cBhvr>
                                      <p:tavLst>
                                        <p:tav tm="0">
                                          <p:val>
                                            <p:fltVal val="0"/>
                                          </p:val>
                                        </p:tav>
                                        <p:tav tm="100000">
                                          <p:val>
                                            <p:strVal val="#ppt_h"/>
                                          </p:val>
                                        </p:tav>
                                      </p:tavLst>
                                    </p:anim>
                                    <p:anim calcmode="lin" valueType="num">
                                      <p:cBhvr>
                                        <p:cTn id="59" dur="1000" fill="hold"/>
                                        <p:tgtEl>
                                          <p:spTgt spid="24"/>
                                        </p:tgtEl>
                                        <p:attrNameLst>
                                          <p:attrName>style.rotation</p:attrName>
                                        </p:attrNameLst>
                                      </p:cBhvr>
                                      <p:tavLst>
                                        <p:tav tm="0">
                                          <p:val>
                                            <p:fltVal val="90"/>
                                          </p:val>
                                        </p:tav>
                                        <p:tav tm="100000">
                                          <p:val>
                                            <p:fltVal val="0"/>
                                          </p:val>
                                        </p:tav>
                                      </p:tavLst>
                                    </p:anim>
                                    <p:animEffect transition="in" filter="fade">
                                      <p:cBhvr>
                                        <p:cTn id="60" dur="1000"/>
                                        <p:tgtEl>
                                          <p:spTgt spid="24"/>
                                        </p:tgtEl>
                                      </p:cBhvr>
                                    </p:animEffect>
                                  </p:childTnLst>
                                </p:cTn>
                              </p:par>
                            </p:childTnLst>
                          </p:cTn>
                        </p:par>
                        <p:par>
                          <p:cTn id="61" fill="hold">
                            <p:stCondLst>
                              <p:cond delay="5000"/>
                            </p:stCondLst>
                            <p:childTnLst>
                              <p:par>
                                <p:cTn id="62" presetID="14" presetClass="entr" presetSubtype="1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randombar(horizontal)">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30" y="4920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18" y="719930"/>
            <a:ext cx="6030357" cy="5418138"/>
          </a:xfrm>
          <a:prstGeom prst="rect">
            <a:avLst/>
          </a:prstGeom>
        </p:spPr>
      </p:pic>
      <p:sp>
        <p:nvSpPr>
          <p:cNvPr id="7" name="文本框 6"/>
          <p:cNvSpPr txBox="1"/>
          <p:nvPr/>
        </p:nvSpPr>
        <p:spPr>
          <a:xfrm>
            <a:off x="4229097" y="2425164"/>
            <a:ext cx="3733800" cy="1938992"/>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01</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5" y="4623309"/>
            <a:ext cx="5372101" cy="677108"/>
          </a:xfrm>
          <a:prstGeom prst="rect">
            <a:avLst/>
          </a:prstGeom>
          <a:noFill/>
        </p:spPr>
        <p:txBody>
          <a:bodyPr wrap="square" rtlCol="0" anchor="ctr" anchorCtr="0">
            <a:spAutoFit/>
          </a:bodyPr>
          <a:lstStyle/>
          <a:p>
            <a:pPr algn="ctr">
              <a:spcBef>
                <a:spcPct val="0"/>
              </a:spcBef>
            </a:pPr>
            <a:r>
              <a:rPr lang="zh-CN" altLang="en-US" sz="3800" b="1" dirty="0">
                <a:solidFill>
                  <a:schemeClr val="tx1">
                    <a:lumMod val="85000"/>
                    <a:lumOff val="15000"/>
                  </a:schemeClr>
                </a:solidFill>
                <a:latin typeface="+mn-ea"/>
                <a:cs typeface="Montserrat" panose="00000500000000000000" charset="0"/>
              </a:rPr>
              <a:t>Introduction</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230" y="4920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18" y="719930"/>
            <a:ext cx="6030357" cy="5418138"/>
          </a:xfrm>
          <a:prstGeom prst="rect">
            <a:avLst/>
          </a:prstGeom>
        </p:spPr>
      </p:pic>
      <p:sp>
        <p:nvSpPr>
          <p:cNvPr id="7" name="文本框 6"/>
          <p:cNvSpPr txBox="1"/>
          <p:nvPr/>
        </p:nvSpPr>
        <p:spPr>
          <a:xfrm>
            <a:off x="4229097" y="2425164"/>
            <a:ext cx="3733800" cy="1938992"/>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02</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5" y="4623309"/>
            <a:ext cx="5372101" cy="677108"/>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Problématique</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extLst>
      <p:ext uri="{BB962C8B-B14F-4D97-AF65-F5344CB8AC3E}">
        <p14:creationId xmlns:p14="http://schemas.microsoft.com/office/powerpoint/2010/main" val="12876372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7"/>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1041781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Problème des batteries :</a:t>
            </a:r>
            <a:endParaRPr lang="zh-CN" altLang="en-US" sz="3600" b="1" dirty="0">
              <a:solidFill>
                <a:schemeClr val="tx1">
                  <a:lumMod val="85000"/>
                  <a:lumOff val="15000"/>
                </a:schemeClr>
              </a:solidFill>
              <a:latin typeface="+mn-ea"/>
              <a:cs typeface="Montserrat" panose="00000500000000000000" charset="0"/>
            </a:endParaRPr>
          </a:p>
        </p:txBody>
      </p:sp>
      <p:sp>
        <p:nvSpPr>
          <p:cNvPr id="7" name="ZoneTexte 6">
            <a:extLst>
              <a:ext uri="{FF2B5EF4-FFF2-40B4-BE49-F238E27FC236}">
                <a16:creationId xmlns:a16="http://schemas.microsoft.com/office/drawing/2014/main" id="{F7A20A49-B634-5460-CC95-0AD3A1CA2112}"/>
              </a:ext>
            </a:extLst>
          </p:cNvPr>
          <p:cNvSpPr txBox="1"/>
          <p:nvPr/>
        </p:nvSpPr>
        <p:spPr>
          <a:xfrm>
            <a:off x="776163" y="2413337"/>
            <a:ext cx="9916719" cy="1754326"/>
          </a:xfrm>
          <a:prstGeom prst="rect">
            <a:avLst/>
          </a:prstGeom>
          <a:noFill/>
        </p:spPr>
        <p:txBody>
          <a:bodyPr wrap="square">
            <a:spAutoFit/>
          </a:bodyPr>
          <a:lstStyle/>
          <a:p>
            <a:pPr marL="285750" indent="-285750">
              <a:buFont typeface="Arial" panose="020B0604020202020204" pitchFamily="34" charset="0"/>
              <a:buChar char="•"/>
            </a:pPr>
            <a:r>
              <a:rPr lang="fr-FR" dirty="0"/>
              <a:t>Dans nos jours les smartphones sont de plus en plus utilisés et donc les batteries se déchargent rapidement et puisque comme vous le savez les batteries ont une capacité limitée pour stocker de l'énergie, ainsi qu’une durée de vie limitée due aux cycles de charge et de décharge.</a:t>
            </a:r>
          </a:p>
          <a:p>
            <a:pPr marL="285750" indent="-285750">
              <a:buFont typeface="Arial" panose="020B0604020202020204" pitchFamily="34" charset="0"/>
              <a:buChar char="•"/>
            </a:pPr>
            <a:r>
              <a:rPr lang="fr-FR" dirty="0"/>
              <a:t>Donc la solution efficace pour optimiser l’ énergie des batteries ça sera quoi à votre avis ?</a:t>
            </a:r>
          </a:p>
        </p:txBody>
      </p:sp>
    </p:spTree>
    <p:extLst>
      <p:ext uri="{BB962C8B-B14F-4D97-AF65-F5344CB8AC3E}">
        <p14:creationId xmlns:p14="http://schemas.microsoft.com/office/powerpoint/2010/main" val="37158223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7"/>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1041781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Les applications mobiles d’optimisation :</a:t>
            </a:r>
            <a:endParaRPr lang="zh-CN" altLang="en-US" sz="3600" b="1" dirty="0">
              <a:solidFill>
                <a:schemeClr val="tx1">
                  <a:lumMod val="85000"/>
                  <a:lumOff val="15000"/>
                </a:schemeClr>
              </a:solidFill>
              <a:latin typeface="+mn-ea"/>
              <a:cs typeface="Montserrat" panose="00000500000000000000" charset="0"/>
            </a:endParaRPr>
          </a:p>
        </p:txBody>
      </p:sp>
      <p:sp>
        <p:nvSpPr>
          <p:cNvPr id="2" name="ZoneTexte 1">
            <a:extLst>
              <a:ext uri="{FF2B5EF4-FFF2-40B4-BE49-F238E27FC236}">
                <a16:creationId xmlns:a16="http://schemas.microsoft.com/office/drawing/2014/main" id="{5ED9B26C-50D8-0043-81E7-3C2BDFF41C95}"/>
              </a:ext>
            </a:extLst>
          </p:cNvPr>
          <p:cNvSpPr txBox="1"/>
          <p:nvPr/>
        </p:nvSpPr>
        <p:spPr>
          <a:xfrm>
            <a:off x="776163" y="2413337"/>
            <a:ext cx="9263099" cy="2031325"/>
          </a:xfrm>
          <a:prstGeom prst="rect">
            <a:avLst/>
          </a:prstGeom>
          <a:noFill/>
        </p:spPr>
        <p:txBody>
          <a:bodyPr wrap="square">
            <a:spAutoFit/>
          </a:bodyPr>
          <a:lstStyle/>
          <a:p>
            <a:pPr marL="285750" indent="-285750">
              <a:buFont typeface="Arial" panose="020B0604020202020204" pitchFamily="34" charset="0"/>
              <a:buChar char="•"/>
            </a:pPr>
            <a:r>
              <a:rPr lang="fr-FR" dirty="0"/>
              <a:t>Une application mobile d'optimisation d'énergie est un programme conçu pour aider les utilisateurs à économiser de l'énergie sur leurs appareils mobiles. Elle offre des fonctionnalités telles que la gestion de l'énergie, la surveillance de la consommation de la batterie et des conseils pour économiser de l'énergie.</a:t>
            </a:r>
          </a:p>
          <a:p>
            <a:pPr marL="285750" indent="-285750">
              <a:buFont typeface="Arial" panose="020B0604020202020204" pitchFamily="34" charset="0"/>
              <a:buChar char="•"/>
            </a:pPr>
            <a:r>
              <a:rPr lang="fr-FR" dirty="0"/>
              <a:t>L'objectif est d'améliorer l'efficacité énergétique et de prolonger la durée de vie de la batterie.</a:t>
            </a:r>
          </a:p>
        </p:txBody>
      </p:sp>
    </p:spTree>
    <p:extLst>
      <p:ext uri="{BB962C8B-B14F-4D97-AF65-F5344CB8AC3E}">
        <p14:creationId xmlns:p14="http://schemas.microsoft.com/office/powerpoint/2010/main" val="30727133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09012"/>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81636"/>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cs typeface="Montserrat" panose="00000500000000000000" charset="0"/>
              </a:rPr>
              <a:t>03</a:t>
            </a:r>
            <a:endParaRPr lang="zh-CN" altLang="en-US" sz="12000" b="1" dirty="0">
              <a:solidFill>
                <a:schemeClr val="tx1">
                  <a:lumMod val="85000"/>
                  <a:lumOff val="15000"/>
                </a:schemeClr>
              </a:solidFill>
              <a:latin typeface="+mn-ea"/>
              <a:cs typeface="Montserrat" panose="00000500000000000000" charset="0"/>
            </a:endParaRPr>
          </a:p>
        </p:txBody>
      </p:sp>
      <p:sp>
        <p:nvSpPr>
          <p:cNvPr id="9" name="文本框 8"/>
          <p:cNvSpPr txBox="1"/>
          <p:nvPr/>
        </p:nvSpPr>
        <p:spPr>
          <a:xfrm>
            <a:off x="3409946" y="4740133"/>
            <a:ext cx="5372101" cy="677108"/>
          </a:xfrm>
          <a:prstGeom prst="rect">
            <a:avLst/>
          </a:prstGeom>
          <a:noFill/>
        </p:spPr>
        <p:txBody>
          <a:bodyPr wrap="square" rtlCol="0" anchor="ctr" anchorCtr="0">
            <a:spAutoFit/>
          </a:bodyPr>
          <a:lstStyle/>
          <a:p>
            <a:pPr algn="ctr">
              <a:spcBef>
                <a:spcPct val="0"/>
              </a:spcBef>
            </a:pPr>
            <a:r>
              <a:rPr lang="fr-FR" altLang="zh-CN" sz="3800" b="1" dirty="0">
                <a:solidFill>
                  <a:schemeClr val="tx1">
                    <a:lumMod val="85000"/>
                    <a:lumOff val="15000"/>
                  </a:schemeClr>
                </a:solidFill>
                <a:latin typeface="+mn-ea"/>
                <a:cs typeface="Montserrat" panose="00000500000000000000" charset="0"/>
              </a:rPr>
              <a:t>Etude de l’éxistant</a:t>
            </a:r>
            <a:endParaRPr lang="zh-CN" altLang="en-US" sz="3800" b="1" dirty="0">
              <a:solidFill>
                <a:schemeClr val="tx1">
                  <a:lumMod val="85000"/>
                  <a:lumOff val="15000"/>
                </a:schemeClr>
              </a:solidFill>
              <a:latin typeface="+mn-ea"/>
              <a:cs typeface="Montserrat" panose="00000500000000000000" charset="0"/>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7"/>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1041781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Solution existante :</a:t>
            </a:r>
            <a:endParaRPr lang="zh-CN" altLang="en-US" sz="3600" b="1" dirty="0">
              <a:solidFill>
                <a:schemeClr val="tx1">
                  <a:lumMod val="85000"/>
                  <a:lumOff val="15000"/>
                </a:schemeClr>
              </a:solidFill>
              <a:latin typeface="+mn-ea"/>
              <a:cs typeface="Montserrat" panose="00000500000000000000" charset="0"/>
            </a:endParaRPr>
          </a:p>
        </p:txBody>
      </p:sp>
      <p:sp>
        <p:nvSpPr>
          <p:cNvPr id="23" name="文本框 22"/>
          <p:cNvSpPr txBox="1"/>
          <p:nvPr/>
        </p:nvSpPr>
        <p:spPr>
          <a:xfrm>
            <a:off x="467519" y="2382179"/>
            <a:ext cx="7686194" cy="400110"/>
          </a:xfrm>
          <a:prstGeom prst="rect">
            <a:avLst/>
          </a:prstGeom>
          <a:noFill/>
        </p:spPr>
        <p:txBody>
          <a:bodyPr wrap="square" rtlCol="0">
            <a:spAutoFit/>
          </a:bodyPr>
          <a:lstStyle/>
          <a:p>
            <a:pPr marL="342900" indent="-342900">
              <a:buFont typeface="Wingdings" panose="05000000000000000000" pitchFamily="2" charset="2"/>
              <a:buChar char="v"/>
              <a:defRPr/>
            </a:pPr>
            <a:r>
              <a:rPr lang="fr-FR" sz="2000" dirty="0"/>
              <a:t>  </a:t>
            </a:r>
            <a:r>
              <a:rPr lang="fr-FR" dirty="0"/>
              <a:t>Fermer les applications en arrière-plan</a:t>
            </a:r>
          </a:p>
        </p:txBody>
      </p:sp>
      <p:sp>
        <p:nvSpPr>
          <p:cNvPr id="3" name="文本框 2"/>
          <p:cNvSpPr txBox="1"/>
          <p:nvPr/>
        </p:nvSpPr>
        <p:spPr>
          <a:xfrm>
            <a:off x="467519" y="3080205"/>
            <a:ext cx="7607413" cy="369332"/>
          </a:xfrm>
          <a:prstGeom prst="rect">
            <a:avLst/>
          </a:prstGeom>
          <a:noFill/>
        </p:spPr>
        <p:txBody>
          <a:bodyPr wrap="square" rtlCol="0">
            <a:spAutoFit/>
          </a:bodyPr>
          <a:lstStyle/>
          <a:p>
            <a:pPr marL="342900" lvl="0" indent="-342900">
              <a:buFont typeface="Wingdings" panose="05000000000000000000" pitchFamily="2" charset="2"/>
              <a:buChar char="v"/>
            </a:pPr>
            <a:r>
              <a:rPr lang="fr-FR" dirty="0"/>
              <a:t>  Désactiver ou réduiser la luminosité de l'écran</a:t>
            </a:r>
          </a:p>
        </p:txBody>
      </p:sp>
      <p:sp>
        <p:nvSpPr>
          <p:cNvPr id="16" name="Rectangle 15"/>
          <p:cNvSpPr/>
          <p:nvPr/>
        </p:nvSpPr>
        <p:spPr>
          <a:xfrm>
            <a:off x="417692" y="3747453"/>
            <a:ext cx="5995552" cy="369332"/>
          </a:xfrm>
          <a:prstGeom prst="rect">
            <a:avLst/>
          </a:prstGeom>
        </p:spPr>
        <p:txBody>
          <a:bodyPr wrap="square">
            <a:spAutoFit/>
          </a:bodyPr>
          <a:lstStyle/>
          <a:p>
            <a:pPr marL="285750" lvl="0" indent="-285750" algn="ctr">
              <a:buFont typeface="Wingdings" panose="05000000000000000000" pitchFamily="2" charset="2"/>
              <a:buChar char="v"/>
              <a:defRPr/>
            </a:pPr>
            <a:r>
              <a:rPr lang="fr-FR" dirty="0"/>
              <a:t>   Désactiver ou réduiser la luminosité de l'écran</a:t>
            </a:r>
          </a:p>
        </p:txBody>
      </p:sp>
      <p:sp>
        <p:nvSpPr>
          <p:cNvPr id="19" name="文本框 7">
            <a:extLst>
              <a:ext uri="{FF2B5EF4-FFF2-40B4-BE49-F238E27FC236}">
                <a16:creationId xmlns:a16="http://schemas.microsoft.com/office/drawing/2014/main" id="{3FF23EF1-11DB-6B2B-F584-842662C3C320}"/>
              </a:ext>
            </a:extLst>
          </p:cNvPr>
          <p:cNvSpPr txBox="1"/>
          <p:nvPr/>
        </p:nvSpPr>
        <p:spPr>
          <a:xfrm>
            <a:off x="346002" y="4419339"/>
            <a:ext cx="5313509" cy="646331"/>
          </a:xfrm>
          <a:prstGeom prst="rect">
            <a:avLst/>
          </a:prstGeom>
          <a:noFill/>
        </p:spPr>
        <p:txBody>
          <a:bodyPr wrap="square" rtlCol="0">
            <a:spAutoFit/>
          </a:bodyPr>
          <a:lstStyle/>
          <a:p>
            <a:pPr marL="342900" indent="-342900" algn="ctr">
              <a:buFont typeface="Wingdings" panose="05000000000000000000" pitchFamily="2" charset="2"/>
              <a:buChar char="v"/>
              <a:defRPr/>
            </a:pPr>
            <a:r>
              <a:rPr lang="fr-FR" dirty="0"/>
              <a:t>  Désactiver ou réduiser la luminosité de l'écran</a:t>
            </a:r>
          </a:p>
        </p:txBody>
      </p:sp>
      <p:pic>
        <p:nvPicPr>
          <p:cNvPr id="2" name="Picture 8" descr="Veille technologique Les élèves de 3ème sont curieux et nous informent ! -  Veille technologique - Collège Ingres">
            <a:extLst>
              <a:ext uri="{FF2B5EF4-FFF2-40B4-BE49-F238E27FC236}">
                <a16:creationId xmlns:a16="http://schemas.microsoft.com/office/drawing/2014/main" id="{E34D8E8E-8A07-646A-E7B1-EF14516353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7370" y="2313755"/>
            <a:ext cx="4936938" cy="278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9119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1000"/>
                                        <p:tgtEl>
                                          <p:spTgt spid="23"/>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1000"/>
                                        <p:tgtEl>
                                          <p:spTgt spid="3"/>
                                        </p:tgtEl>
                                      </p:cBhvr>
                                    </p:animEffect>
                                  </p:childTnLst>
                                </p:cTn>
                              </p:par>
                            </p:childTnLst>
                          </p:cTn>
                        </p:par>
                        <p:par>
                          <p:cTn id="47" fill="hold">
                            <p:stCondLst>
                              <p:cond delay="4000"/>
                            </p:stCondLst>
                            <p:childTnLst>
                              <p:par>
                                <p:cTn id="48" presetID="22" presetClass="entr" presetSubtype="4"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1000"/>
                                        <p:tgtEl>
                                          <p:spTgt spid="16"/>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3" grpId="0"/>
      <p:bldP spid="3"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7"/>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ontserrat" panose="00000500000000000000" charset="0"/>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040" y="328930"/>
            <a:ext cx="10417810" cy="645160"/>
          </a:xfrm>
          <a:prstGeom prst="rect">
            <a:avLst/>
          </a:prstGeom>
          <a:noFill/>
        </p:spPr>
        <p:txBody>
          <a:bodyPr wrap="square" rtlCol="0" anchor="ctr" anchorCtr="0">
            <a:spAutoFit/>
          </a:bodyPr>
          <a:lstStyle/>
          <a:p>
            <a:pPr algn="l">
              <a:spcBef>
                <a:spcPct val="0"/>
              </a:spcBef>
            </a:pPr>
            <a:r>
              <a:rPr lang="en-US" altLang="zh-CN" sz="3600" b="1" dirty="0">
                <a:solidFill>
                  <a:schemeClr val="tx1">
                    <a:lumMod val="85000"/>
                    <a:lumOff val="15000"/>
                  </a:schemeClr>
                </a:solidFill>
                <a:latin typeface="+mn-ea"/>
                <a:cs typeface="Montserrat" panose="00000500000000000000" charset="0"/>
              </a:rPr>
              <a:t>Solution proposée :</a:t>
            </a:r>
            <a:endParaRPr lang="zh-CN" altLang="en-US" sz="3600" b="1" dirty="0">
              <a:solidFill>
                <a:schemeClr val="tx1">
                  <a:lumMod val="85000"/>
                  <a:lumOff val="15000"/>
                </a:schemeClr>
              </a:solidFill>
              <a:latin typeface="+mn-ea"/>
              <a:cs typeface="Montserrat" panose="00000500000000000000" charset="0"/>
            </a:endParaRPr>
          </a:p>
        </p:txBody>
      </p:sp>
      <p:sp>
        <p:nvSpPr>
          <p:cNvPr id="2" name="Shape 1719">
            <a:extLst>
              <a:ext uri="{FF2B5EF4-FFF2-40B4-BE49-F238E27FC236}">
                <a16:creationId xmlns:a16="http://schemas.microsoft.com/office/drawing/2014/main" id="{3B500974-2463-6E1D-486C-202257F88325}"/>
              </a:ext>
            </a:extLst>
          </p:cNvPr>
          <p:cNvSpPr/>
          <p:nvPr/>
        </p:nvSpPr>
        <p:spPr>
          <a:xfrm>
            <a:off x="4547438" y="3673654"/>
            <a:ext cx="1478014" cy="1773422"/>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bg1"/>
          </a:solidFill>
          <a:ln w="12700">
            <a:miter lim="400000"/>
          </a:ln>
          <a:effectLst>
            <a:outerShdw blurRad="444500" dist="292100" dir="8100000" algn="tr" rotWithShape="0">
              <a:prstClr val="black">
                <a:alpha val="40000"/>
              </a:prstClr>
            </a:outerShdw>
          </a:effectLst>
        </p:spPr>
        <p:txBody>
          <a:bodyPr lIns="9304" tIns="9304" rIns="9304" bIns="9304" anchor="ctr"/>
          <a:lstStyle/>
          <a:p>
            <a:pPr defTabSz="111643"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dirty="0">
              <a:solidFill>
                <a:srgbClr val="FFFFFF"/>
              </a:solidFill>
              <a:effectLst>
                <a:outerShdw blurRad="38100" dist="12700" dir="5400000" rotWithShape="0">
                  <a:srgbClr val="000000">
                    <a:alpha val="50000"/>
                  </a:srgbClr>
                </a:outerShdw>
              </a:effectLst>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7" name="Shape 1720">
            <a:extLst>
              <a:ext uri="{FF2B5EF4-FFF2-40B4-BE49-F238E27FC236}">
                <a16:creationId xmlns:a16="http://schemas.microsoft.com/office/drawing/2014/main" id="{9FA1B9FE-8FC5-BD64-2960-DC82D49914A8}"/>
              </a:ext>
            </a:extLst>
          </p:cNvPr>
          <p:cNvSpPr/>
          <p:nvPr/>
        </p:nvSpPr>
        <p:spPr>
          <a:xfrm>
            <a:off x="5847160" y="3971039"/>
            <a:ext cx="1773367" cy="1478205"/>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lumMod val="75000"/>
            </a:schemeClr>
          </a:solidFill>
          <a:ln w="12700">
            <a:miter lim="400000"/>
          </a:ln>
          <a:effectLst>
            <a:outerShdw blurRad="444500" dist="292100" dir="8100000" algn="tr" rotWithShape="0">
              <a:prstClr val="black">
                <a:alpha val="40000"/>
              </a:prstClr>
            </a:outerShdw>
          </a:effectLst>
        </p:spPr>
        <p:txBody>
          <a:bodyPr lIns="9304" tIns="9304" rIns="9304" bIns="9304" anchor="ctr"/>
          <a:lstStyle/>
          <a:p>
            <a:pPr defTabSz="111643"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dirty="0">
              <a:solidFill>
                <a:srgbClr val="FFFFFF"/>
              </a:solidFill>
              <a:effectLst>
                <a:outerShdw blurRad="38100" dist="12700" dir="5400000" rotWithShape="0">
                  <a:srgbClr val="000000">
                    <a:alpha val="50000"/>
                  </a:srgbClr>
                </a:outerShdw>
              </a:effectLst>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11" name="Shape 1721">
            <a:extLst>
              <a:ext uri="{FF2B5EF4-FFF2-40B4-BE49-F238E27FC236}">
                <a16:creationId xmlns:a16="http://schemas.microsoft.com/office/drawing/2014/main" id="{993EED0E-90C5-7B66-8C2E-935D84DAE4AF}"/>
              </a:ext>
            </a:extLst>
          </p:cNvPr>
          <p:cNvSpPr/>
          <p:nvPr/>
        </p:nvSpPr>
        <p:spPr>
          <a:xfrm>
            <a:off x="6133497" y="2390376"/>
            <a:ext cx="1478014" cy="1773422"/>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bg1"/>
          </a:solidFill>
          <a:ln w="12700">
            <a:miter lim="400000"/>
          </a:ln>
          <a:effectLst>
            <a:outerShdw blurRad="444500" dist="292100" dir="8100000" algn="tr" rotWithShape="0">
              <a:prstClr val="black">
                <a:alpha val="40000"/>
              </a:prstClr>
            </a:outerShdw>
          </a:effectLst>
        </p:spPr>
        <p:txBody>
          <a:bodyPr lIns="9304" tIns="9304" rIns="9304" bIns="9304" anchor="ctr"/>
          <a:lstStyle/>
          <a:p>
            <a:pPr defTabSz="111643"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dirty="0">
              <a:solidFill>
                <a:srgbClr val="FFFFFF"/>
              </a:solidFill>
              <a:effectLst>
                <a:outerShdw blurRad="38100" dist="12700" dir="5400000" rotWithShape="0">
                  <a:srgbClr val="000000">
                    <a:alpha val="50000"/>
                  </a:srgbClr>
                </a:outerShdw>
              </a:effectLst>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14" name="Shape 1722">
            <a:extLst>
              <a:ext uri="{FF2B5EF4-FFF2-40B4-BE49-F238E27FC236}">
                <a16:creationId xmlns:a16="http://schemas.microsoft.com/office/drawing/2014/main" id="{6E775C54-294B-2E73-F9FE-BA0A75E5B40B}"/>
              </a:ext>
            </a:extLst>
          </p:cNvPr>
          <p:cNvSpPr/>
          <p:nvPr/>
        </p:nvSpPr>
        <p:spPr>
          <a:xfrm>
            <a:off x="4547438" y="2390376"/>
            <a:ext cx="1773367" cy="1478126"/>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4">
              <a:lumMod val="75000"/>
            </a:schemeClr>
          </a:solidFill>
          <a:ln w="12700">
            <a:miter lim="400000"/>
          </a:ln>
          <a:effectLst>
            <a:outerShdw blurRad="444500" dist="292100" dir="8100000" algn="tr" rotWithShape="0">
              <a:prstClr val="black">
                <a:alpha val="40000"/>
              </a:prstClr>
            </a:outerShdw>
          </a:effectLst>
        </p:spPr>
        <p:txBody>
          <a:bodyPr lIns="9304" tIns="9304" rIns="9304" bIns="9304" anchor="ctr"/>
          <a:lstStyle/>
          <a:p>
            <a:pPr defTabSz="111643"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dirty="0">
              <a:solidFill>
                <a:srgbClr val="FFFFFF"/>
              </a:solidFill>
              <a:effectLst>
                <a:outerShdw blurRad="38100" dist="12700" dir="5400000" rotWithShape="0">
                  <a:srgbClr val="000000">
                    <a:alpha val="50000"/>
                  </a:srgbClr>
                </a:outerShdw>
              </a:effectLst>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grpSp>
        <p:nvGrpSpPr>
          <p:cNvPr id="15" name="Group 24">
            <a:extLst>
              <a:ext uri="{FF2B5EF4-FFF2-40B4-BE49-F238E27FC236}">
                <a16:creationId xmlns:a16="http://schemas.microsoft.com/office/drawing/2014/main" id="{B2BAEC02-52E1-11ED-F918-D3D093F100D6}"/>
              </a:ext>
            </a:extLst>
          </p:cNvPr>
          <p:cNvGrpSpPr/>
          <p:nvPr/>
        </p:nvGrpSpPr>
        <p:grpSpPr>
          <a:xfrm rot="9900000">
            <a:off x="7316166" y="4854900"/>
            <a:ext cx="902107" cy="771248"/>
            <a:chOff x="2208213" y="4308475"/>
            <a:chExt cx="1313851" cy="1123184"/>
          </a:xfrm>
          <a:solidFill>
            <a:schemeClr val="bg1"/>
          </a:solidFill>
          <a:effectLst>
            <a:outerShdw blurRad="444500" dist="292100" dir="8100000" algn="tr" rotWithShape="0">
              <a:prstClr val="black">
                <a:alpha val="40000"/>
              </a:prstClr>
            </a:outerShdw>
          </a:effectLst>
        </p:grpSpPr>
        <p:sp>
          <p:nvSpPr>
            <p:cNvPr id="17" name="Oval 18">
              <a:extLst>
                <a:ext uri="{FF2B5EF4-FFF2-40B4-BE49-F238E27FC236}">
                  <a16:creationId xmlns:a16="http://schemas.microsoft.com/office/drawing/2014/main" id="{2F7DB766-EFC9-94EC-F047-C1AE785C1A89}"/>
                </a:ext>
              </a:extLst>
            </p:cNvPr>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18" name="Freeform 31">
              <a:extLst>
                <a:ext uri="{FF2B5EF4-FFF2-40B4-BE49-F238E27FC236}">
                  <a16:creationId xmlns:a16="http://schemas.microsoft.com/office/drawing/2014/main" id="{463B5B1F-8EF5-29A5-C593-E01576B66B53}"/>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grpSp>
      <p:grpSp>
        <p:nvGrpSpPr>
          <p:cNvPr id="21" name="Group 21">
            <a:extLst>
              <a:ext uri="{FF2B5EF4-FFF2-40B4-BE49-F238E27FC236}">
                <a16:creationId xmlns:a16="http://schemas.microsoft.com/office/drawing/2014/main" id="{D6BFE5DA-1275-B729-161B-5D28E1A3002D}"/>
              </a:ext>
            </a:extLst>
          </p:cNvPr>
          <p:cNvGrpSpPr/>
          <p:nvPr/>
        </p:nvGrpSpPr>
        <p:grpSpPr>
          <a:xfrm rot="17100000">
            <a:off x="3849788" y="4850251"/>
            <a:ext cx="902177" cy="771191"/>
            <a:chOff x="2208213" y="4308475"/>
            <a:chExt cx="1313851" cy="1123184"/>
          </a:xfrm>
          <a:solidFill>
            <a:schemeClr val="accent4">
              <a:lumMod val="75000"/>
            </a:schemeClr>
          </a:solidFill>
        </p:grpSpPr>
        <p:sp>
          <p:nvSpPr>
            <p:cNvPr id="22" name="Oval 18">
              <a:extLst>
                <a:ext uri="{FF2B5EF4-FFF2-40B4-BE49-F238E27FC236}">
                  <a16:creationId xmlns:a16="http://schemas.microsoft.com/office/drawing/2014/main" id="{B769E115-A36D-011B-49F4-E451D95B4F16}"/>
                </a:ext>
              </a:extLst>
            </p:cNvPr>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24" name="Freeform 31">
              <a:extLst>
                <a:ext uri="{FF2B5EF4-FFF2-40B4-BE49-F238E27FC236}">
                  <a16:creationId xmlns:a16="http://schemas.microsoft.com/office/drawing/2014/main" id="{4F6E3A51-6F3F-B310-796D-A9AC6C83076C}"/>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grpSp>
      <p:grpSp>
        <p:nvGrpSpPr>
          <p:cNvPr id="25" name="Group 18">
            <a:extLst>
              <a:ext uri="{FF2B5EF4-FFF2-40B4-BE49-F238E27FC236}">
                <a16:creationId xmlns:a16="http://schemas.microsoft.com/office/drawing/2014/main" id="{F5003377-58B7-2744-294B-06A76AC8096D}"/>
              </a:ext>
            </a:extLst>
          </p:cNvPr>
          <p:cNvGrpSpPr/>
          <p:nvPr/>
        </p:nvGrpSpPr>
        <p:grpSpPr>
          <a:xfrm flipH="1">
            <a:off x="7263399" y="2327619"/>
            <a:ext cx="902106" cy="771248"/>
            <a:chOff x="2208213" y="4308475"/>
            <a:chExt cx="1313851" cy="1123184"/>
          </a:xfrm>
          <a:solidFill>
            <a:schemeClr val="accent4">
              <a:lumMod val="75000"/>
            </a:schemeClr>
          </a:solidFill>
        </p:grpSpPr>
        <p:sp>
          <p:nvSpPr>
            <p:cNvPr id="26" name="Oval 18">
              <a:extLst>
                <a:ext uri="{FF2B5EF4-FFF2-40B4-BE49-F238E27FC236}">
                  <a16:creationId xmlns:a16="http://schemas.microsoft.com/office/drawing/2014/main" id="{134476BC-A1AE-5147-AE84-0773011CE2BA}"/>
                </a:ext>
              </a:extLst>
            </p:cNvPr>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27" name="Freeform 31">
              <a:extLst>
                <a:ext uri="{FF2B5EF4-FFF2-40B4-BE49-F238E27FC236}">
                  <a16:creationId xmlns:a16="http://schemas.microsoft.com/office/drawing/2014/main" id="{84705F2A-BB2C-D878-B8E2-295B001FF33A}"/>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grpSp>
      <p:grpSp>
        <p:nvGrpSpPr>
          <p:cNvPr id="28" name="Group 14">
            <a:extLst>
              <a:ext uri="{FF2B5EF4-FFF2-40B4-BE49-F238E27FC236}">
                <a16:creationId xmlns:a16="http://schemas.microsoft.com/office/drawing/2014/main" id="{A0B5F057-E56A-47AD-2DA3-BCFC7F843AFD}"/>
              </a:ext>
            </a:extLst>
          </p:cNvPr>
          <p:cNvGrpSpPr/>
          <p:nvPr/>
        </p:nvGrpSpPr>
        <p:grpSpPr>
          <a:xfrm>
            <a:off x="3908022" y="2387823"/>
            <a:ext cx="902107" cy="771248"/>
            <a:chOff x="2208213" y="4308475"/>
            <a:chExt cx="1313851" cy="1123184"/>
          </a:xfrm>
          <a:solidFill>
            <a:schemeClr val="bg1"/>
          </a:solidFill>
          <a:effectLst>
            <a:outerShdw blurRad="444500" dist="292100" dir="8100000" algn="tr" rotWithShape="0">
              <a:prstClr val="black">
                <a:alpha val="40000"/>
              </a:prstClr>
            </a:outerShdw>
          </a:effectLst>
        </p:grpSpPr>
        <p:sp>
          <p:nvSpPr>
            <p:cNvPr id="29" name="Oval 18">
              <a:extLst>
                <a:ext uri="{FF2B5EF4-FFF2-40B4-BE49-F238E27FC236}">
                  <a16:creationId xmlns:a16="http://schemas.microsoft.com/office/drawing/2014/main" id="{6B21B91E-246C-5B77-748F-16FB3499C55C}"/>
                </a:ext>
              </a:extLst>
            </p:cNvPr>
            <p:cNvSpPr>
              <a:spLocks noChangeArrowheads="1"/>
            </p:cNvSpPr>
            <p:nvPr/>
          </p:nvSpPr>
          <p:spPr bwMode="auto">
            <a:xfrm>
              <a:off x="2208213" y="4308475"/>
              <a:ext cx="885825" cy="889000"/>
            </a:xfrm>
            <a:prstGeom prst="ellipse">
              <a:avLst/>
            </a:pr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30" name="Freeform 31">
              <a:extLst>
                <a:ext uri="{FF2B5EF4-FFF2-40B4-BE49-F238E27FC236}">
                  <a16:creationId xmlns:a16="http://schemas.microsoft.com/office/drawing/2014/main" id="{DCF430E8-81BB-4C95-FCD6-AF1353E7999B}"/>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5291" tIns="37646" rIns="75291" bIns="37646" numCol="1" anchor="t" anchorCtr="0" compatLnSpc="1">
              <a:prstTxWarp prst="textNoShape">
                <a:avLst/>
              </a:prstTxWarp>
            </a:bodyPr>
            <a:lstStyle/>
            <a:p>
              <a:pPr defTabSz="866943" fontAlgn="base">
                <a:spcBef>
                  <a:spcPct val="0"/>
                </a:spcBef>
                <a:spcAft>
                  <a:spcPct val="0"/>
                </a:spcAft>
              </a:pPr>
              <a:endParaRPr lang="id-ID" sz="996" dirty="0">
                <a:ln>
                  <a:solidFill>
                    <a:srgbClr val="DBEFF9"/>
                  </a:solidFill>
                </a:ln>
                <a:solidFill>
                  <a:prstClr val="black"/>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grpSp>
      <p:sp>
        <p:nvSpPr>
          <p:cNvPr id="31" name="Text Placeholder 7">
            <a:extLst>
              <a:ext uri="{FF2B5EF4-FFF2-40B4-BE49-F238E27FC236}">
                <a16:creationId xmlns:a16="http://schemas.microsoft.com/office/drawing/2014/main" id="{0C131D4E-98D1-BBD3-9A97-A7B067084603}"/>
              </a:ext>
            </a:extLst>
          </p:cNvPr>
          <p:cNvSpPr txBox="1">
            <a:spLocks/>
          </p:cNvSpPr>
          <p:nvPr/>
        </p:nvSpPr>
        <p:spPr>
          <a:xfrm>
            <a:off x="3902826" y="2434893"/>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ln>
                  <a:noFill/>
                </a:ln>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67015" fontAlgn="base">
              <a:spcAft>
                <a:spcPct val="0"/>
              </a:spcAft>
            </a:pPr>
            <a:r>
              <a:rPr lang="es-ES_tradnl" sz="1707" b="0" dirty="0">
                <a:solidFill>
                  <a:schemeClr val="accent4">
                    <a:lumMod val="75000"/>
                  </a:schemeClr>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rPr>
              <a:t>01</a:t>
            </a:r>
          </a:p>
        </p:txBody>
      </p:sp>
      <p:sp>
        <p:nvSpPr>
          <p:cNvPr id="32" name="Text Placeholder 7">
            <a:extLst>
              <a:ext uri="{FF2B5EF4-FFF2-40B4-BE49-F238E27FC236}">
                <a16:creationId xmlns:a16="http://schemas.microsoft.com/office/drawing/2014/main" id="{A5ED5768-0350-DCFB-8D53-6A26669549F4}"/>
              </a:ext>
            </a:extLst>
          </p:cNvPr>
          <p:cNvSpPr txBox="1">
            <a:spLocks/>
          </p:cNvSpPr>
          <p:nvPr/>
        </p:nvSpPr>
        <p:spPr>
          <a:xfrm>
            <a:off x="3886951" y="5120902"/>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67015" fontAlgn="base">
              <a:spcAft>
                <a:spcPct val="0"/>
              </a:spcAft>
            </a:pPr>
            <a:r>
              <a:rPr lang="es-ES_tradnl" sz="1707" b="0" dirty="0">
                <a:solidFill>
                  <a:prstClr val="white"/>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rPr>
              <a:t>02</a:t>
            </a:r>
          </a:p>
        </p:txBody>
      </p:sp>
      <p:sp>
        <p:nvSpPr>
          <p:cNvPr id="33" name="Text Placeholder 7">
            <a:extLst>
              <a:ext uri="{FF2B5EF4-FFF2-40B4-BE49-F238E27FC236}">
                <a16:creationId xmlns:a16="http://schemas.microsoft.com/office/drawing/2014/main" id="{EAD1E0B9-4F3A-26CA-D23D-F1A814CE2275}"/>
              </a:ext>
            </a:extLst>
          </p:cNvPr>
          <p:cNvSpPr txBox="1">
            <a:spLocks/>
          </p:cNvSpPr>
          <p:nvPr/>
        </p:nvSpPr>
        <p:spPr>
          <a:xfrm>
            <a:off x="7547205" y="2395704"/>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67015" fontAlgn="base">
              <a:spcAft>
                <a:spcPct val="0"/>
              </a:spcAft>
            </a:pPr>
            <a:r>
              <a:rPr lang="es-ES_tradnl" sz="1707" b="0" dirty="0">
                <a:solidFill>
                  <a:prstClr val="white"/>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rPr>
              <a:t>04</a:t>
            </a:r>
          </a:p>
        </p:txBody>
      </p:sp>
      <p:sp>
        <p:nvSpPr>
          <p:cNvPr id="34" name="Text Placeholder 7">
            <a:extLst>
              <a:ext uri="{FF2B5EF4-FFF2-40B4-BE49-F238E27FC236}">
                <a16:creationId xmlns:a16="http://schemas.microsoft.com/office/drawing/2014/main" id="{1D46C1AE-57B5-F985-30F2-D99E4D0773D9}"/>
              </a:ext>
            </a:extLst>
          </p:cNvPr>
          <p:cNvSpPr txBox="1">
            <a:spLocks/>
          </p:cNvSpPr>
          <p:nvPr/>
        </p:nvSpPr>
        <p:spPr>
          <a:xfrm>
            <a:off x="7620299" y="5047749"/>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67015" fontAlgn="base">
              <a:spcAft>
                <a:spcPct val="0"/>
              </a:spcAft>
            </a:pPr>
            <a:r>
              <a:rPr lang="es-ES_tradnl" sz="1707" b="0" dirty="0">
                <a:solidFill>
                  <a:schemeClr val="accent4">
                    <a:lumMod val="75000"/>
                  </a:schemeClr>
                </a:solidFill>
                <a:latin typeface="Source Han Sans CN Medium" panose="020B0500000000000000" pitchFamily="34" charset="-128"/>
                <a:ea typeface="Source Han Sans CN Medium" panose="020B0500000000000000" pitchFamily="34" charset="-128"/>
                <a:sym typeface="字魂59号-创粗黑" panose="00000500000000000000" pitchFamily="2" charset="-122"/>
              </a:rPr>
              <a:t>03</a:t>
            </a:r>
          </a:p>
        </p:txBody>
      </p:sp>
      <p:sp>
        <p:nvSpPr>
          <p:cNvPr id="35" name="矩形 31">
            <a:extLst>
              <a:ext uri="{FF2B5EF4-FFF2-40B4-BE49-F238E27FC236}">
                <a16:creationId xmlns:a16="http://schemas.microsoft.com/office/drawing/2014/main" id="{27958054-0BC2-2777-55C4-C04DB879A3C2}"/>
              </a:ext>
            </a:extLst>
          </p:cNvPr>
          <p:cNvSpPr/>
          <p:nvPr/>
        </p:nvSpPr>
        <p:spPr>
          <a:xfrm>
            <a:off x="8289556" y="2142505"/>
            <a:ext cx="3902444" cy="584775"/>
          </a:xfrm>
          <a:prstGeom prst="rect">
            <a:avLst/>
          </a:prstGeom>
        </p:spPr>
        <p:txBody>
          <a:bodyPr wrap="square">
            <a:spAutoFit/>
          </a:bodyPr>
          <a:lstStyle/>
          <a:p>
            <a:r>
              <a:rPr lang="fr-FR"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rPr>
              <a:t>Ajouter à chaque fois une mise à jour pour améliorer l’application</a:t>
            </a:r>
            <a:endParaRPr lang="en-US"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36" name="矩形 31">
            <a:extLst>
              <a:ext uri="{FF2B5EF4-FFF2-40B4-BE49-F238E27FC236}">
                <a16:creationId xmlns:a16="http://schemas.microsoft.com/office/drawing/2014/main" id="{D708FA6C-5529-7288-E2FE-2A715082B751}"/>
              </a:ext>
            </a:extLst>
          </p:cNvPr>
          <p:cNvSpPr/>
          <p:nvPr/>
        </p:nvSpPr>
        <p:spPr>
          <a:xfrm>
            <a:off x="398827" y="4830049"/>
            <a:ext cx="3557155" cy="584775"/>
          </a:xfrm>
          <a:prstGeom prst="rect">
            <a:avLst/>
          </a:prstGeom>
        </p:spPr>
        <p:txBody>
          <a:bodyPr wrap="square">
            <a:spAutoFit/>
          </a:bodyPr>
          <a:lstStyle/>
          <a:p>
            <a:r>
              <a:rPr lang="fr-FR"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rPr>
              <a:t>L’application devra être hautement sécurisée</a:t>
            </a:r>
            <a:endParaRPr lang="en-US"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37" name="矩形 31">
            <a:extLst>
              <a:ext uri="{FF2B5EF4-FFF2-40B4-BE49-F238E27FC236}">
                <a16:creationId xmlns:a16="http://schemas.microsoft.com/office/drawing/2014/main" id="{1BE60A56-B9D8-EC6A-E07D-5AB097C2AFD3}"/>
              </a:ext>
            </a:extLst>
          </p:cNvPr>
          <p:cNvSpPr/>
          <p:nvPr/>
        </p:nvSpPr>
        <p:spPr>
          <a:xfrm>
            <a:off x="8383460" y="4864929"/>
            <a:ext cx="3679877" cy="584775"/>
          </a:xfrm>
          <a:prstGeom prst="rect">
            <a:avLst/>
          </a:prstGeom>
        </p:spPr>
        <p:txBody>
          <a:bodyPr wrap="square">
            <a:spAutoFit/>
          </a:bodyPr>
          <a:lstStyle/>
          <a:p>
            <a:r>
              <a:rPr lang="fr-FR"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rPr>
              <a:t>Optimisation de code et simplicité de l’application</a:t>
            </a:r>
            <a:endParaRPr lang="en-US"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endParaRPr>
          </a:p>
        </p:txBody>
      </p:sp>
      <p:sp>
        <p:nvSpPr>
          <p:cNvPr id="38" name="矩形 31">
            <a:extLst>
              <a:ext uri="{FF2B5EF4-FFF2-40B4-BE49-F238E27FC236}">
                <a16:creationId xmlns:a16="http://schemas.microsoft.com/office/drawing/2014/main" id="{9D750DAD-9EAD-CCD5-B2F6-000A187026C8}"/>
              </a:ext>
            </a:extLst>
          </p:cNvPr>
          <p:cNvSpPr/>
          <p:nvPr/>
        </p:nvSpPr>
        <p:spPr>
          <a:xfrm>
            <a:off x="307772" y="2285602"/>
            <a:ext cx="3662713" cy="338554"/>
          </a:xfrm>
          <a:prstGeom prst="rect">
            <a:avLst/>
          </a:prstGeom>
        </p:spPr>
        <p:txBody>
          <a:bodyPr wrap="square">
            <a:spAutoFit/>
          </a:bodyPr>
          <a:lstStyle/>
          <a:p>
            <a:r>
              <a:rPr lang="en-US" altLang="zh-CN" sz="1600" dirty="0">
                <a:latin typeface="Source Han Sans CN Medium" panose="020B0500000000000000" pitchFamily="34" charset="-128"/>
                <a:ea typeface="Source Han Sans CN Medium" panose="020B0500000000000000" pitchFamily="34" charset="-128"/>
                <a:sym typeface="字魂59号-创粗黑" panose="00000500000000000000" pitchFamily="2" charset="-122"/>
              </a:rPr>
              <a:t>Gestion intelligente des applications</a:t>
            </a:r>
          </a:p>
        </p:txBody>
      </p:sp>
      <p:cxnSp>
        <p:nvCxnSpPr>
          <p:cNvPr id="39" name="直接连接符 6">
            <a:extLst>
              <a:ext uri="{FF2B5EF4-FFF2-40B4-BE49-F238E27FC236}">
                <a16:creationId xmlns:a16="http://schemas.microsoft.com/office/drawing/2014/main" id="{653375CF-BD06-0BD2-EABC-311A7051641E}"/>
              </a:ext>
            </a:extLst>
          </p:cNvPr>
          <p:cNvCxnSpPr/>
          <p:nvPr/>
        </p:nvCxnSpPr>
        <p:spPr>
          <a:xfrm>
            <a:off x="416408" y="2652149"/>
            <a:ext cx="3600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6">
            <a:extLst>
              <a:ext uri="{FF2B5EF4-FFF2-40B4-BE49-F238E27FC236}">
                <a16:creationId xmlns:a16="http://schemas.microsoft.com/office/drawing/2014/main" id="{F81B940F-2E0D-34DB-9825-B4E6CBE9E0B2}"/>
              </a:ext>
            </a:extLst>
          </p:cNvPr>
          <p:cNvCxnSpPr/>
          <p:nvPr/>
        </p:nvCxnSpPr>
        <p:spPr>
          <a:xfrm>
            <a:off x="506672" y="5404714"/>
            <a:ext cx="3600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6">
            <a:extLst>
              <a:ext uri="{FF2B5EF4-FFF2-40B4-BE49-F238E27FC236}">
                <a16:creationId xmlns:a16="http://schemas.microsoft.com/office/drawing/2014/main" id="{D1AFF1B6-2729-73AF-580F-B48B8C4BF7B7}"/>
              </a:ext>
            </a:extLst>
          </p:cNvPr>
          <p:cNvCxnSpPr/>
          <p:nvPr/>
        </p:nvCxnSpPr>
        <p:spPr>
          <a:xfrm>
            <a:off x="8385797" y="2727280"/>
            <a:ext cx="3600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6">
            <a:extLst>
              <a:ext uri="{FF2B5EF4-FFF2-40B4-BE49-F238E27FC236}">
                <a16:creationId xmlns:a16="http://schemas.microsoft.com/office/drawing/2014/main" id="{5025F53F-10A3-03FD-08B5-1CD7D5403740}"/>
              </a:ext>
            </a:extLst>
          </p:cNvPr>
          <p:cNvCxnSpPr>
            <a:cxnSpLocks/>
          </p:cNvCxnSpPr>
          <p:nvPr/>
        </p:nvCxnSpPr>
        <p:spPr>
          <a:xfrm>
            <a:off x="8503530" y="5447078"/>
            <a:ext cx="3600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7087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par>
                          <p:cTn id="39" fill="hold">
                            <p:stCondLst>
                              <p:cond delay="2000"/>
                            </p:stCondLst>
                            <p:childTnLst>
                              <p:par>
                                <p:cTn id="40" presetID="9" presetClass="entr" presetSubtype="16" fill="hold" grpId="0" nodeType="afterEffect">
                                  <p:stCondLst>
                                    <p:cond delay="100"/>
                                  </p:stCondLst>
                                  <p:iterate>
                                    <p:tmAbs val="0"/>
                                  </p:iterate>
                                  <p:childTnLst>
                                    <p:set>
                                      <p:cBhvr>
                                        <p:cTn id="41" fill="hold"/>
                                        <p:tgtEl>
                                          <p:spTgt spid="14"/>
                                        </p:tgtEl>
                                        <p:attrNameLst>
                                          <p:attrName>style.visibility</p:attrName>
                                        </p:attrNameLst>
                                      </p:cBhvr>
                                      <p:to>
                                        <p:strVal val="visible"/>
                                      </p:to>
                                    </p:set>
                                    <p:animEffect transition="in" filter="dissolve(in)">
                                      <p:cBhvr>
                                        <p:cTn id="42" dur="750"/>
                                        <p:tgtEl>
                                          <p:spTgt spid="14"/>
                                        </p:tgtEl>
                                      </p:cBhvr>
                                    </p:animEffect>
                                  </p:childTnLst>
                                </p:cTn>
                              </p:par>
                            </p:childTnLst>
                          </p:cTn>
                        </p:par>
                        <p:par>
                          <p:cTn id="43" fill="hold">
                            <p:stCondLst>
                              <p:cond delay="2850"/>
                            </p:stCondLst>
                            <p:childTnLst>
                              <p:par>
                                <p:cTn id="44" presetID="9" presetClass="entr" presetSubtype="16" fill="hold" grpId="0" nodeType="afterEffect">
                                  <p:stCondLst>
                                    <p:cond delay="100"/>
                                  </p:stCondLst>
                                  <p:iterate>
                                    <p:tmAbs val="0"/>
                                  </p:iterate>
                                  <p:childTnLst>
                                    <p:set>
                                      <p:cBhvr>
                                        <p:cTn id="45" fill="hold"/>
                                        <p:tgtEl>
                                          <p:spTgt spid="2"/>
                                        </p:tgtEl>
                                        <p:attrNameLst>
                                          <p:attrName>style.visibility</p:attrName>
                                        </p:attrNameLst>
                                      </p:cBhvr>
                                      <p:to>
                                        <p:strVal val="visible"/>
                                      </p:to>
                                    </p:set>
                                    <p:animEffect transition="in" filter="dissolve(in)">
                                      <p:cBhvr>
                                        <p:cTn id="46" dur="750"/>
                                        <p:tgtEl>
                                          <p:spTgt spid="2"/>
                                        </p:tgtEl>
                                      </p:cBhvr>
                                    </p:animEffect>
                                  </p:childTnLst>
                                </p:cTn>
                              </p:par>
                            </p:childTnLst>
                          </p:cTn>
                        </p:par>
                        <p:par>
                          <p:cTn id="47" fill="hold">
                            <p:stCondLst>
                              <p:cond delay="3700"/>
                            </p:stCondLst>
                            <p:childTnLst>
                              <p:par>
                                <p:cTn id="48" presetID="9" presetClass="entr" presetSubtype="16" fill="hold" grpId="0" nodeType="afterEffect">
                                  <p:stCondLst>
                                    <p:cond delay="100"/>
                                  </p:stCondLst>
                                  <p:iterate>
                                    <p:tmAbs val="0"/>
                                  </p:iterate>
                                  <p:childTnLst>
                                    <p:set>
                                      <p:cBhvr>
                                        <p:cTn id="49" fill="hold"/>
                                        <p:tgtEl>
                                          <p:spTgt spid="7"/>
                                        </p:tgtEl>
                                        <p:attrNameLst>
                                          <p:attrName>style.visibility</p:attrName>
                                        </p:attrNameLst>
                                      </p:cBhvr>
                                      <p:to>
                                        <p:strVal val="visible"/>
                                      </p:to>
                                    </p:set>
                                    <p:animEffect transition="in" filter="dissolve(in)">
                                      <p:cBhvr>
                                        <p:cTn id="50" dur="750"/>
                                        <p:tgtEl>
                                          <p:spTgt spid="7"/>
                                        </p:tgtEl>
                                      </p:cBhvr>
                                    </p:animEffect>
                                  </p:childTnLst>
                                </p:cTn>
                              </p:par>
                            </p:childTnLst>
                          </p:cTn>
                        </p:par>
                        <p:par>
                          <p:cTn id="51" fill="hold">
                            <p:stCondLst>
                              <p:cond delay="4550"/>
                            </p:stCondLst>
                            <p:childTnLst>
                              <p:par>
                                <p:cTn id="52" presetID="9" presetClass="entr" presetSubtype="16" fill="hold" grpId="0" nodeType="afterEffect">
                                  <p:stCondLst>
                                    <p:cond delay="0"/>
                                  </p:stCondLst>
                                  <p:iterate>
                                    <p:tmAbs val="0"/>
                                  </p:iterate>
                                  <p:childTnLst>
                                    <p:set>
                                      <p:cBhvr>
                                        <p:cTn id="53" fill="hold"/>
                                        <p:tgtEl>
                                          <p:spTgt spid="11"/>
                                        </p:tgtEl>
                                        <p:attrNameLst>
                                          <p:attrName>style.visibility</p:attrName>
                                        </p:attrNameLst>
                                      </p:cBhvr>
                                      <p:to>
                                        <p:strVal val="visible"/>
                                      </p:to>
                                    </p:set>
                                    <p:animEffect transition="in" filter="dissolve(in)">
                                      <p:cBhvr>
                                        <p:cTn id="54" dur="750"/>
                                        <p:tgtEl>
                                          <p:spTgt spid="11"/>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400"/>
                                        <p:tgtEl>
                                          <p:spTgt spid="31">
                                            <p:txEl>
                                              <p:pRg st="0" end="0"/>
                                            </p:txEl>
                                          </p:spTgt>
                                        </p:tgtEl>
                                      </p:cBhvr>
                                    </p:animEffect>
                                    <p:anim calcmode="lin" valueType="num">
                                      <p:cBhvr>
                                        <p:cTn id="5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31">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32">
                                            <p:txEl>
                                              <p:pRg st="0" end="0"/>
                                            </p:txEl>
                                          </p:spTgt>
                                        </p:tgtEl>
                                        <p:attrNameLst>
                                          <p:attrName>style.visibility</p:attrName>
                                        </p:attrNameLst>
                                      </p:cBhvr>
                                      <p:to>
                                        <p:strVal val="visible"/>
                                      </p:to>
                                    </p:set>
                                    <p:animEffect transition="in" filter="fade">
                                      <p:cBhvr>
                                        <p:cTn id="62" dur="400"/>
                                        <p:tgtEl>
                                          <p:spTgt spid="32">
                                            <p:txEl>
                                              <p:pRg st="0" end="0"/>
                                            </p:txEl>
                                          </p:spTgt>
                                        </p:tgtEl>
                                      </p:cBhvr>
                                    </p:animEffect>
                                    <p:anim calcmode="lin" valueType="num">
                                      <p:cBhvr>
                                        <p:cTn id="6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3">
                                            <p:txEl>
                                              <p:pRg st="0" end="0"/>
                                            </p:txEl>
                                          </p:spTgt>
                                        </p:tgtEl>
                                        <p:attrNameLst>
                                          <p:attrName>style.visibility</p:attrName>
                                        </p:attrNameLst>
                                      </p:cBhvr>
                                      <p:to>
                                        <p:strVal val="visible"/>
                                      </p:to>
                                    </p:set>
                                    <p:animEffect transition="in" filter="fade">
                                      <p:cBhvr>
                                        <p:cTn id="67" dur="400"/>
                                        <p:tgtEl>
                                          <p:spTgt spid="33">
                                            <p:txEl>
                                              <p:pRg st="0" end="0"/>
                                            </p:txEl>
                                          </p:spTgt>
                                        </p:tgtEl>
                                      </p:cBhvr>
                                    </p:animEffect>
                                    <p:anim calcmode="lin" valueType="num">
                                      <p:cBhvr>
                                        <p:cTn id="6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400"/>
                                        <p:tgtEl>
                                          <p:spTgt spid="34">
                                            <p:txEl>
                                              <p:pRg st="0" end="0"/>
                                            </p:txEl>
                                          </p:spTgt>
                                        </p:tgtEl>
                                      </p:cBhvr>
                                    </p:animEffect>
                                    <p:anim calcmode="lin" valueType="num">
                                      <p:cBhvr>
                                        <p:cTn id="7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5300"/>
                            </p:stCondLst>
                            <p:childTnLst>
                              <p:par>
                                <p:cTn id="76" presetID="10" presetClass="entr" presetSubtype="0" fill="hold"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par>
                          <p:cTn id="79" fill="hold">
                            <p:stCondLst>
                              <p:cond delay="5800"/>
                            </p:stCondLst>
                            <p:childTnLst>
                              <p:par>
                                <p:cTn id="80" presetID="10" presetClass="entr" presetSubtype="0"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par>
                          <p:cTn id="83" fill="hold">
                            <p:stCondLst>
                              <p:cond delay="6300"/>
                            </p:stCondLst>
                            <p:childTnLst>
                              <p:par>
                                <p:cTn id="84" presetID="10"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par>
                          <p:cTn id="87" fill="hold">
                            <p:stCondLst>
                              <p:cond delay="680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animBg="1" advAuto="0"/>
      <p:bldP spid="7" grpId="0" animBg="1" advAuto="0"/>
      <p:bldP spid="11" grpId="0" animBg="1" advAuto="0"/>
      <p:bldP spid="14" grpId="0" animBg="1" advAuto="0"/>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ontserrat"/>
        <a:ea typeface=""/>
        <a:cs typeface=""/>
        <a:font script="Jpan" typeface="游ゴシック Light"/>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游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ontserrat"/>
        <a:ea typeface=""/>
        <a:cs typeface=""/>
        <a:font script="Jpan" typeface="游ゴシック Light"/>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游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ontserrat"/>
        <a:ea typeface=""/>
        <a:cs typeface=""/>
        <a:font script="Jpan" typeface="游ゴシック Light"/>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游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ontserra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a:ea typeface=""/>
        <a:cs typeface=""/>
        <a:font script="Jpan" typeface="ＭＳ Ｐゴシック"/>
        <a:font script="Hang" typeface="맑은 고딕"/>
        <a:font script="Hans" typeface="Montserrat"/>
        <a:font script="Hant" typeface="新細明體"/>
        <a:font script="Arab" typeface="Montserrat"/>
        <a:font script="Hebr" typeface="Montserra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TotalTime>
  <Words>569</Words>
  <Application>Microsoft Office PowerPoint</Application>
  <PresentationFormat>Grand écran</PresentationFormat>
  <Paragraphs>150</Paragraphs>
  <Slides>28</Slides>
  <Notes>28</Notes>
  <HiddenSlides>0</HiddenSlides>
  <MMClips>1</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28</vt:i4>
      </vt:variant>
    </vt:vector>
  </HeadingPairs>
  <TitlesOfParts>
    <vt:vector size="35" baseType="lpstr">
      <vt:lpstr>Arial</vt:lpstr>
      <vt:lpstr>Montserrat</vt:lpstr>
      <vt:lpstr>Source Han Sans CN Medium</vt:lpstr>
      <vt:lpstr>Times New Roman</vt:lpstr>
      <vt:lpstr>Wingdings</vt:lpstr>
      <vt:lpstr>Office 主题​​</vt:lpstr>
      <vt:lpstr>1_Office 主题​​</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dc:title>
  <dc:creator>张 建春</dc:creator>
  <cp:lastModifiedBy>Housna Agh</cp:lastModifiedBy>
  <cp:revision>87</cp:revision>
  <dcterms:created xsi:type="dcterms:W3CDTF">2018-10-13T02:45:00Z</dcterms:created>
  <dcterms:modified xsi:type="dcterms:W3CDTF">2023-02-19T17:02:26Z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442CCBBDCF504336A985F42CBB959D38</vt:lpwstr>
  </property>
</Properties>
</file>